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18"/>
  </p:notesMasterIdLst>
  <p:sldIdLst>
    <p:sldId id="256" r:id="rId7"/>
    <p:sldId id="258" r:id="rId8"/>
    <p:sldId id="400" r:id="rId9"/>
    <p:sldId id="403" r:id="rId10"/>
    <p:sldId id="397" r:id="rId11"/>
    <p:sldId id="404" r:id="rId12"/>
    <p:sldId id="399" r:id="rId13"/>
    <p:sldId id="402" r:id="rId14"/>
    <p:sldId id="407" r:id="rId15"/>
    <p:sldId id="408" r:id="rId16"/>
    <p:sldId id="409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>
        <p:scale>
          <a:sx n="93" d="100"/>
          <a:sy n="93" d="100"/>
        </p:scale>
        <p:origin x="-228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CD6A22-A626-440E-8147-0FD887EB16B1}" type="doc">
      <dgm:prSet loTypeId="urn:microsoft.com/office/officeart/2008/layout/PictureStrip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6BA52001-5E77-4E51-88EF-DE7A3EE975B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 lIns="288000"/>
        <a:lstStyle/>
        <a:p>
          <a:pPr marL="0" indent="0" algn="ctr"/>
          <a:r>
            <a:rPr lang="en-US" sz="1600" b="1" dirty="0" smtClean="0">
              <a:solidFill>
                <a:schemeClr val="tx1"/>
              </a:solidFill>
            </a:rPr>
            <a:t>Market Mechanisms and  Structures </a:t>
          </a:r>
        </a:p>
        <a:p>
          <a:pPr marL="0" indent="0" algn="ctr"/>
          <a:r>
            <a:rPr lang="en-US" sz="1600" dirty="0" smtClean="0">
              <a:solidFill>
                <a:schemeClr val="tx1"/>
              </a:solidFill>
            </a:rPr>
            <a:t>Development of market relations, sustainable economic systems;</a:t>
          </a:r>
          <a:r>
            <a:rPr lang="uk-UA" sz="1600" dirty="0" smtClean="0">
              <a:solidFill>
                <a:schemeClr val="tx1"/>
              </a:solidFill>
            </a:rPr>
            <a:t> </a:t>
          </a:r>
          <a:r>
            <a:rPr lang="en-US" sz="1600" dirty="0" smtClean="0">
              <a:solidFill>
                <a:schemeClr val="tx1"/>
              </a:solidFill>
            </a:rPr>
            <a:t>market regulation mechanisms; value added chains </a:t>
          </a:r>
          <a:endParaRPr lang="uk-UA" sz="1600" b="1" dirty="0" smtClean="0">
            <a:solidFill>
              <a:schemeClr val="tx1"/>
            </a:solidFill>
          </a:endParaRPr>
        </a:p>
      </dgm:t>
    </dgm:pt>
    <dgm:pt modelId="{B41A0F95-ECF7-4C9D-A499-109EB314461E}" type="parTrans" cxnId="{B1C16B46-CFC8-4865-B32F-D6EFAC2223AF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B23EF659-1F04-42CA-A813-D167DDBB7FE3}" type="sibTrans" cxnId="{B1C16B46-CFC8-4865-B32F-D6EFAC2223AF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2CB6242D-58B6-45FC-8062-15594ECE769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 lIns="288000"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Transport Services </a:t>
          </a:r>
        </a:p>
        <a:p>
          <a:pPr algn="ctr"/>
          <a:r>
            <a:rPr lang="en-US" sz="1600" b="1" dirty="0" smtClean="0">
              <a:solidFill>
                <a:schemeClr val="tx1"/>
              </a:solidFill>
            </a:rPr>
            <a:t>Market</a:t>
          </a:r>
        </a:p>
        <a:p>
          <a:pPr algn="ctr"/>
          <a:r>
            <a:rPr lang="en-US" sz="1600" b="1" dirty="0" smtClean="0">
              <a:solidFill>
                <a:schemeClr val="tx1"/>
              </a:solidFill>
            </a:rPr>
            <a:t> </a:t>
          </a:r>
          <a:r>
            <a:rPr lang="en-US" sz="1600" dirty="0" smtClean="0">
              <a:solidFill>
                <a:schemeClr val="tx1"/>
              </a:solidFill>
            </a:rPr>
            <a:t>Transport services market and promotion of the country's transit potential</a:t>
          </a:r>
        </a:p>
        <a:p>
          <a:pPr algn="ctr"/>
          <a:endParaRPr lang="uk-UA" sz="1600" b="1" dirty="0" smtClean="0">
            <a:solidFill>
              <a:schemeClr val="tx1"/>
            </a:solidFill>
          </a:endParaRPr>
        </a:p>
      </dgm:t>
    </dgm:pt>
    <dgm:pt modelId="{9F1C5604-CAB7-4DE7-B470-36AB1A8449C6}" type="parTrans" cxnId="{F6B5C274-220A-4536-8258-DC71E84B8AF8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53D860C7-48E9-4EB9-BFA3-18ADD3FE1957}" type="sibTrans" cxnId="{F6B5C274-220A-4536-8258-DC71E84B8AF8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3DD5ABDF-DFD9-44B2-BFEC-ED7C7BE28C56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 lIns="288000"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      Regional Economic Systems Development </a:t>
          </a:r>
        </a:p>
        <a:p>
          <a:pPr algn="ctr"/>
          <a:r>
            <a:rPr lang="en-US" sz="1600" dirty="0" smtClean="0">
              <a:solidFill>
                <a:schemeClr val="tx1"/>
              </a:solidFill>
            </a:rPr>
            <a:t>Socio-economic performance, cohesion policy, cross-border cooperation in Ukrainian Black Sea</a:t>
          </a:r>
          <a:r>
            <a:rPr lang="uk-UA" sz="1600" dirty="0" smtClean="0">
              <a:solidFill>
                <a:schemeClr val="tx1"/>
              </a:solidFill>
            </a:rPr>
            <a:t> </a:t>
          </a:r>
          <a:r>
            <a:rPr lang="en-US" sz="1600" dirty="0" smtClean="0">
              <a:solidFill>
                <a:schemeClr val="tx1"/>
              </a:solidFill>
            </a:rPr>
            <a:t>region</a:t>
          </a:r>
          <a:endParaRPr lang="uk-UA" sz="1600" b="1" dirty="0">
            <a:solidFill>
              <a:schemeClr val="tx1"/>
            </a:solidFill>
          </a:endParaRPr>
        </a:p>
      </dgm:t>
    </dgm:pt>
    <dgm:pt modelId="{E034220F-BEB6-4284-A04E-5B89A4D5B830}" type="parTrans" cxnId="{F02A2A97-20B2-4BFB-B287-2203C90E69BF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521D27C3-F39A-41A1-8E89-185F5FD1A95D}" type="sibTrans" cxnId="{F02A2A97-20B2-4BFB-B287-2203C90E69BF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1785470D-D32E-4453-82C8-0F908704CCE5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 lIns="144000"/>
        <a:lstStyle/>
        <a:p>
          <a:pPr algn="ctr"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      Economic and Ecological </a:t>
          </a:r>
        </a:p>
        <a:p>
          <a:pPr algn="ctr"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Development </a:t>
          </a:r>
        </a:p>
        <a:p>
          <a:pPr algn="ctr"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of Seaside Regions </a:t>
          </a:r>
        </a:p>
        <a:p>
          <a:pPr algn="ctr">
            <a:spcAft>
              <a:spcPts val="0"/>
            </a:spcAft>
          </a:pPr>
          <a:endParaRPr lang="en-US" sz="1600" b="1" dirty="0" smtClean="0">
            <a:solidFill>
              <a:schemeClr val="tx1"/>
            </a:solidFill>
          </a:endParaRPr>
        </a:p>
        <a:p>
          <a:pPr algn="ctr">
            <a:spcAft>
              <a:spcPts val="0"/>
            </a:spcAft>
          </a:pPr>
          <a:r>
            <a:rPr lang="en-US" sz="1500" dirty="0" smtClean="0">
              <a:solidFill>
                <a:schemeClr val="tx1"/>
              </a:solidFill>
            </a:rPr>
            <a:t>Aqua-productive systems, </a:t>
          </a:r>
          <a:r>
            <a:rPr lang="en-US" sz="1500" dirty="0" err="1" smtClean="0">
              <a:solidFill>
                <a:schemeClr val="tx1"/>
              </a:solidFill>
            </a:rPr>
            <a:t>ecologization</a:t>
          </a:r>
          <a:r>
            <a:rPr lang="en-US" sz="1500" dirty="0" smtClean="0">
              <a:solidFill>
                <a:schemeClr val="tx1"/>
              </a:solidFill>
            </a:rPr>
            <a:t> of economic development of Ukrainian Black Sea</a:t>
          </a:r>
          <a:r>
            <a:rPr lang="uk-UA" sz="1500" dirty="0" smtClean="0">
              <a:solidFill>
                <a:schemeClr val="tx1"/>
              </a:solidFill>
            </a:rPr>
            <a:t> </a:t>
          </a:r>
          <a:r>
            <a:rPr lang="en-US" sz="1500" dirty="0" smtClean="0">
              <a:solidFill>
                <a:schemeClr val="tx1"/>
              </a:solidFill>
            </a:rPr>
            <a:t>region</a:t>
          </a:r>
          <a:endParaRPr lang="uk-UA" sz="1500" b="1" dirty="0" smtClean="0">
            <a:solidFill>
              <a:schemeClr val="tx1"/>
            </a:solidFill>
          </a:endParaRPr>
        </a:p>
      </dgm:t>
    </dgm:pt>
    <dgm:pt modelId="{AB3E6E5E-150C-4566-8387-B191C9AF6434}" type="parTrans" cxnId="{5D08C4D5-5B07-4C69-A9A7-BED3A2CA2007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3D8576CE-3E9E-4E4A-A779-0BF9226AD098}" type="sibTrans" cxnId="{5D08C4D5-5B07-4C69-A9A7-BED3A2CA2007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E6468175-7FA8-45E8-85B8-855433281EC3}">
      <dgm:prSet phldrT="[Текст]" custT="1"/>
      <dgm:spPr>
        <a:solidFill>
          <a:schemeClr val="accent4">
            <a:lumMod val="20000"/>
            <a:lumOff val="80000"/>
            <a:alpha val="40000"/>
          </a:schemeClr>
        </a:solidFill>
      </dgm:spPr>
      <dgm:t>
        <a:bodyPr lIns="288000"/>
        <a:lstStyle/>
        <a:p>
          <a:pPr algn="ctr"/>
          <a:r>
            <a:rPr lang="en-US" sz="1600" b="1" dirty="0" smtClean="0"/>
            <a:t>Economic Regulation </a:t>
          </a:r>
        </a:p>
        <a:p>
          <a:pPr algn="ctr"/>
          <a:r>
            <a:rPr lang="en-US" sz="1600" b="1" dirty="0" smtClean="0"/>
            <a:t>of Nature Management</a:t>
          </a:r>
          <a:r>
            <a:rPr lang="en-US" sz="1600" b="1" dirty="0" smtClean="0">
              <a:solidFill>
                <a:schemeClr val="tx1"/>
              </a:solidFill>
            </a:rPr>
            <a:t> </a:t>
          </a:r>
          <a:endParaRPr lang="uk-UA" sz="1600" b="1" dirty="0" smtClean="0">
            <a:solidFill>
              <a:schemeClr val="tx1"/>
            </a:solidFill>
          </a:endParaRPr>
        </a:p>
        <a:p>
          <a:pPr algn="ctr"/>
          <a:r>
            <a:rPr lang="en-US" sz="1600" dirty="0" smtClean="0">
              <a:solidFill>
                <a:schemeClr val="tx1"/>
              </a:solidFill>
            </a:rPr>
            <a:t>Environmental economics, sustainable development, natural assets management </a:t>
          </a:r>
          <a:endParaRPr lang="uk-UA" sz="1600" dirty="0">
            <a:solidFill>
              <a:schemeClr val="tx1"/>
            </a:solidFill>
          </a:endParaRPr>
        </a:p>
      </dgm:t>
    </dgm:pt>
    <dgm:pt modelId="{2DC2E798-44DC-4EC9-BE7B-938DECEBDE0C}" type="parTrans" cxnId="{5E5C0441-8D4B-451B-922A-E96282199C19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C0C610A8-265C-474A-9141-18001B9A56F2}" type="sibTrans" cxnId="{5E5C0441-8D4B-451B-922A-E96282199C19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9C4BD137-C509-45DC-9476-57ED9B8E6578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 lIns="288000"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Entrepreneurship </a:t>
          </a:r>
        </a:p>
        <a:p>
          <a:pPr algn="ctr"/>
          <a:r>
            <a:rPr lang="en-US" sz="1600" b="1" dirty="0" smtClean="0">
              <a:solidFill>
                <a:schemeClr val="tx1"/>
              </a:solidFill>
            </a:rPr>
            <a:t>Development</a:t>
          </a:r>
        </a:p>
        <a:p>
          <a:pPr algn="ctr"/>
          <a:r>
            <a:rPr lang="en-US" sz="1600" dirty="0" smtClean="0">
              <a:solidFill>
                <a:schemeClr val="tx1"/>
              </a:solidFill>
            </a:rPr>
            <a:t>Entrepreneurship competencies development, revitalization, impact-entrepreneurship, digitalization</a:t>
          </a:r>
          <a:endParaRPr lang="uk-UA" sz="1600" b="1" dirty="0">
            <a:solidFill>
              <a:schemeClr val="tx1"/>
            </a:solidFill>
          </a:endParaRPr>
        </a:p>
      </dgm:t>
    </dgm:pt>
    <dgm:pt modelId="{2B8254DE-9398-4833-8D43-4DA92DC75813}" type="parTrans" cxnId="{13A5B277-1710-41B1-9C31-A3BDAE190B88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6C1D07DE-A21A-41EB-87FC-BE34CEEA438E}" type="sibTrans" cxnId="{13A5B277-1710-41B1-9C31-A3BDAE190B88}">
      <dgm:prSet/>
      <dgm:spPr/>
      <dgm:t>
        <a:bodyPr/>
        <a:lstStyle/>
        <a:p>
          <a:endParaRPr lang="uk-UA" sz="1400">
            <a:solidFill>
              <a:schemeClr val="tx1"/>
            </a:solidFill>
          </a:endParaRPr>
        </a:p>
      </dgm:t>
    </dgm:pt>
    <dgm:pt modelId="{FADFFCB7-0488-4508-82E0-250479F33B3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                            Integration of Science, Education and Business               </a:t>
          </a:r>
          <a:endParaRPr lang="uk-UA" sz="1600" b="1" dirty="0" smtClean="0">
            <a:solidFill>
              <a:schemeClr val="tx1"/>
            </a:solidFill>
          </a:endParaRPr>
        </a:p>
        <a:p>
          <a:r>
            <a:rPr lang="en-US" sz="1600" b="0" dirty="0" smtClean="0">
              <a:solidFill>
                <a:schemeClr val="tx1"/>
              </a:solidFill>
            </a:rPr>
            <a:t>            Science, Education and Business Integration and cooperation,                                                              h                                 </a:t>
          </a:r>
          <a:r>
            <a:rPr lang="en-US" sz="1600" b="0" dirty="0" err="1" smtClean="0">
              <a:solidFill>
                <a:schemeClr val="tx1"/>
              </a:solidFill>
            </a:rPr>
            <a:t>innovatization</a:t>
          </a:r>
          <a:r>
            <a:rPr lang="en-US" sz="1600" b="0" dirty="0" smtClean="0">
              <a:solidFill>
                <a:schemeClr val="tx1"/>
              </a:solidFill>
            </a:rPr>
            <a:t> of economic development </a:t>
          </a:r>
          <a:endParaRPr lang="ru-RU" sz="1600" b="0" dirty="0">
            <a:solidFill>
              <a:schemeClr val="tx1"/>
            </a:solidFill>
          </a:endParaRPr>
        </a:p>
      </dgm:t>
    </dgm:pt>
    <dgm:pt modelId="{97EF9B3B-FB6A-48BE-8904-FDB76E6B4D41}" type="parTrans" cxnId="{4D3F5B8B-04C8-4A04-A29D-E2D379B18B70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1DDD1BEE-FEC1-4A4F-8E81-91DDF8EA1CA1}" type="sibTrans" cxnId="{4D3F5B8B-04C8-4A04-A29D-E2D379B18B70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82CC2796-CF59-490E-BE80-35803E276431}" type="pres">
      <dgm:prSet presAssocID="{35CD6A22-A626-440E-8147-0FD887EB16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5CF7DF-B79E-4693-A7CB-0A83081CC2FC}" type="pres">
      <dgm:prSet presAssocID="{6BA52001-5E77-4E51-88EF-DE7A3EE975B3}" presName="composite" presStyleCnt="0"/>
      <dgm:spPr/>
    </dgm:pt>
    <dgm:pt modelId="{767488D0-103B-467C-BD04-D12B17724846}" type="pres">
      <dgm:prSet presAssocID="{6BA52001-5E77-4E51-88EF-DE7A3EE975B3}" presName="rect1" presStyleLbl="trAlignAcc1" presStyleIdx="0" presStyleCnt="7" custScaleY="156602" custLinFactNeighborX="-822" custLinFactNeighborY="-51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6E9A0-69BC-4118-8E44-C70F245F8EAF}" type="pres">
      <dgm:prSet presAssocID="{6BA52001-5E77-4E51-88EF-DE7A3EE975B3}" presName="rect2" presStyleLbl="fgImgPlace1" presStyleIdx="0" presStyleCnt="7" custScaleY="57150" custLinFactNeighborX="12159" custLinFactNeighborY="-769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6B381D-6BA7-465A-9B30-6A5C1D3FBF17}" type="pres">
      <dgm:prSet presAssocID="{B23EF659-1F04-42CA-A813-D167DDBB7FE3}" presName="sibTrans" presStyleCnt="0"/>
      <dgm:spPr/>
    </dgm:pt>
    <dgm:pt modelId="{470F389D-699E-4671-B4A6-1A21422B5ACA}" type="pres">
      <dgm:prSet presAssocID="{2CB6242D-58B6-45FC-8062-15594ECE769E}" presName="composite" presStyleCnt="0"/>
      <dgm:spPr/>
    </dgm:pt>
    <dgm:pt modelId="{C6B2673C-92CA-4299-AA92-4555A23A2436}" type="pres">
      <dgm:prSet presAssocID="{2CB6242D-58B6-45FC-8062-15594ECE769E}" presName="rect1" presStyleLbl="trAlignAcc1" presStyleIdx="1" presStyleCnt="7" custScaleY="158256" custLinFactNeighborX="-5660" custLinFactNeighborY="-50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7A33C-92F7-438B-8FC7-A3D64158B095}" type="pres">
      <dgm:prSet presAssocID="{2CB6242D-58B6-45FC-8062-15594ECE769E}" presName="rect2" presStyleLbl="fgImgPlace1" presStyleIdx="1" presStyleCnt="7" custScaleY="48257" custLinFactNeighborX="4596" custLinFactNeighborY="-7220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678C1E-7872-4346-A0D8-211611BAD693}" type="pres">
      <dgm:prSet presAssocID="{53D860C7-48E9-4EB9-BFA3-18ADD3FE1957}" presName="sibTrans" presStyleCnt="0"/>
      <dgm:spPr/>
    </dgm:pt>
    <dgm:pt modelId="{9903CF93-16C4-4C47-BB5B-F7896053FA58}" type="pres">
      <dgm:prSet presAssocID="{3DD5ABDF-DFD9-44B2-BFEC-ED7C7BE28C56}" presName="composite" presStyleCnt="0"/>
      <dgm:spPr/>
    </dgm:pt>
    <dgm:pt modelId="{B5352AFC-596B-498E-B3C1-E76B56A699DD}" type="pres">
      <dgm:prSet presAssocID="{3DD5ABDF-DFD9-44B2-BFEC-ED7C7BE28C56}" presName="rect1" presStyleLbl="trAlignAcc1" presStyleIdx="2" presStyleCnt="7" custScaleY="156602" custLinFactNeighborX="-10062" custLinFactNeighborY="-52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8CC06-B80C-4262-A7ED-075C723EE8BC}" type="pres">
      <dgm:prSet presAssocID="{3DD5ABDF-DFD9-44B2-BFEC-ED7C7BE28C56}" presName="rect2" presStyleLbl="fgImgPlace1" presStyleIdx="2" presStyleCnt="7" custScaleY="62077" custLinFactNeighborX="-26393" custLinFactNeighborY="-7446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EA35F0-973C-47CA-8A1E-8900B9E3257A}" type="pres">
      <dgm:prSet presAssocID="{521D27C3-F39A-41A1-8E89-185F5FD1A95D}" presName="sibTrans" presStyleCnt="0"/>
      <dgm:spPr/>
    </dgm:pt>
    <dgm:pt modelId="{70DD76C8-A114-4CEA-AE59-8377AD5FF0FB}" type="pres">
      <dgm:prSet presAssocID="{E6468175-7FA8-45E8-85B8-855433281EC3}" presName="composite" presStyleCnt="0"/>
      <dgm:spPr/>
    </dgm:pt>
    <dgm:pt modelId="{F3C6A161-723E-451B-9CA9-7046715C689D}" type="pres">
      <dgm:prSet presAssocID="{E6468175-7FA8-45E8-85B8-855433281EC3}" presName="rect1" presStyleLbl="trAlignAcc1" presStyleIdx="3" presStyleCnt="7" custScaleY="161651" custLinFactNeighborX="1010" custLinFactNeighborY="-45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5D5BF-F7B7-4FBD-8C1B-05609FDF9E68}" type="pres">
      <dgm:prSet presAssocID="{E6468175-7FA8-45E8-85B8-855433281EC3}" presName="rect2" presStyleLbl="fgImgPlace1" presStyleIdx="3" presStyleCnt="7" custScaleX="85595" custScaleY="50222" custLinFactNeighborX="18723" custLinFactNeighborY="-8049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6063F0D-3474-4A00-AADB-F78C69783590}" type="pres">
      <dgm:prSet presAssocID="{C0C610A8-265C-474A-9141-18001B9A56F2}" presName="sibTrans" presStyleCnt="0"/>
      <dgm:spPr/>
    </dgm:pt>
    <dgm:pt modelId="{61BFFAC2-97A5-4872-BF4E-7F0D512CD778}" type="pres">
      <dgm:prSet presAssocID="{9C4BD137-C509-45DC-9476-57ED9B8E6578}" presName="composite" presStyleCnt="0"/>
      <dgm:spPr/>
    </dgm:pt>
    <dgm:pt modelId="{35A6D98D-03C0-429D-BE41-F69351899A83}" type="pres">
      <dgm:prSet presAssocID="{9C4BD137-C509-45DC-9476-57ED9B8E6578}" presName="rect1" presStyleLbl="trAlignAcc1" presStyleIdx="4" presStyleCnt="7" custScaleY="165675" custLinFactNeighborX="-5224" custLinFactNeighborY="-43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E716C-22E8-43E2-9C8D-BAB251187177}" type="pres">
      <dgm:prSet presAssocID="{9C4BD137-C509-45DC-9476-57ED9B8E6578}" presName="rect2" presStyleLbl="fgImgPlace1" presStyleIdx="4" presStyleCnt="7" custScaleX="109211" custScaleY="44465" custLinFactNeighborX="11294" custLinFactNeighborY="-8624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619EC43-577A-4898-A08A-38EC4184B0D8}" type="pres">
      <dgm:prSet presAssocID="{6C1D07DE-A21A-41EB-87FC-BE34CEEA438E}" presName="sibTrans" presStyleCnt="0"/>
      <dgm:spPr/>
    </dgm:pt>
    <dgm:pt modelId="{D290F8DB-2621-4FA6-A88D-CF99036E1A5C}" type="pres">
      <dgm:prSet presAssocID="{1785470D-D32E-4453-82C8-0F908704CCE5}" presName="composite" presStyleCnt="0"/>
      <dgm:spPr/>
    </dgm:pt>
    <dgm:pt modelId="{8B1FDA7B-91CA-464F-80CB-4F23FB23461D}" type="pres">
      <dgm:prSet presAssocID="{1785470D-D32E-4453-82C8-0F908704CCE5}" presName="rect1" presStyleLbl="trAlignAcc1" presStyleIdx="5" presStyleCnt="7" custScaleY="163664" custLinFactNeighborX="-9940" custLinFactNeighborY="-41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A512D-4D1B-4BFB-98DB-C917C76CA417}" type="pres">
      <dgm:prSet presAssocID="{1785470D-D32E-4453-82C8-0F908704CCE5}" presName="rect2" presStyleLbl="fgImgPlace1" presStyleIdx="5" presStyleCnt="7" custScaleY="83928" custLinFactNeighborX="-25873" custLinFactNeighborY="-7346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20C830-D372-4D73-92FC-A5F853FC657D}" type="pres">
      <dgm:prSet presAssocID="{3D8576CE-3E9E-4E4A-A779-0BF9226AD098}" presName="sibTrans" presStyleCnt="0"/>
      <dgm:spPr/>
    </dgm:pt>
    <dgm:pt modelId="{BF8DA6A2-9757-408F-9FF2-F13FF5356F82}" type="pres">
      <dgm:prSet presAssocID="{FADFFCB7-0488-4508-82E0-250479F33B3D}" presName="composite" presStyleCnt="0"/>
      <dgm:spPr/>
    </dgm:pt>
    <dgm:pt modelId="{0CAFB82E-9675-4F3D-9C68-D9B4B1AC8A77}" type="pres">
      <dgm:prSet presAssocID="{FADFFCB7-0488-4508-82E0-250479F33B3D}" presName="rect1" presStyleLbl="trAlignAcc1" presStyleIdx="6" presStyleCnt="7" custScaleX="259874" custScaleY="75496" custLinFactNeighborX="-9366" custLinFactNeighborY="-53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06DE9-F4BA-4573-911E-DC4DD7054194}" type="pres">
      <dgm:prSet presAssocID="{FADFFCB7-0488-4508-82E0-250479F33B3D}" presName="rect2" presStyleLbl="fgImgPlace1" presStyleIdx="6" presStyleCnt="7" custScaleX="106368" custScaleY="71740" custLinFactX="-171906" custLinFactNeighborX="-200000" custLinFactNeighborY="-36413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40E4D49-F295-4582-B30C-F636FC7788C8}" type="presOf" srcId="{6BA52001-5E77-4E51-88EF-DE7A3EE975B3}" destId="{767488D0-103B-467C-BD04-D12B17724846}" srcOrd="0" destOrd="0" presId="urn:microsoft.com/office/officeart/2008/layout/PictureStrips"/>
    <dgm:cxn modelId="{0F21C92D-C3D1-476D-AA32-ADBE07A9E07B}" type="presOf" srcId="{9C4BD137-C509-45DC-9476-57ED9B8E6578}" destId="{35A6D98D-03C0-429D-BE41-F69351899A83}" srcOrd="0" destOrd="0" presId="urn:microsoft.com/office/officeart/2008/layout/PictureStrips"/>
    <dgm:cxn modelId="{B1C16B46-CFC8-4865-B32F-D6EFAC2223AF}" srcId="{35CD6A22-A626-440E-8147-0FD887EB16B1}" destId="{6BA52001-5E77-4E51-88EF-DE7A3EE975B3}" srcOrd="0" destOrd="0" parTransId="{B41A0F95-ECF7-4C9D-A499-109EB314461E}" sibTransId="{B23EF659-1F04-42CA-A813-D167DDBB7FE3}"/>
    <dgm:cxn modelId="{91151776-C6D2-4129-91B4-2ED04099AACF}" type="presOf" srcId="{2CB6242D-58B6-45FC-8062-15594ECE769E}" destId="{C6B2673C-92CA-4299-AA92-4555A23A2436}" srcOrd="0" destOrd="0" presId="urn:microsoft.com/office/officeart/2008/layout/PictureStrips"/>
    <dgm:cxn modelId="{F02A2A97-20B2-4BFB-B287-2203C90E69BF}" srcId="{35CD6A22-A626-440E-8147-0FD887EB16B1}" destId="{3DD5ABDF-DFD9-44B2-BFEC-ED7C7BE28C56}" srcOrd="2" destOrd="0" parTransId="{E034220F-BEB6-4284-A04E-5B89A4D5B830}" sibTransId="{521D27C3-F39A-41A1-8E89-185F5FD1A95D}"/>
    <dgm:cxn modelId="{5E5C0441-8D4B-451B-922A-E96282199C19}" srcId="{35CD6A22-A626-440E-8147-0FD887EB16B1}" destId="{E6468175-7FA8-45E8-85B8-855433281EC3}" srcOrd="3" destOrd="0" parTransId="{2DC2E798-44DC-4EC9-BE7B-938DECEBDE0C}" sibTransId="{C0C610A8-265C-474A-9141-18001B9A56F2}"/>
    <dgm:cxn modelId="{A809EAEC-4EA9-44FE-9034-EE0E80938110}" type="presOf" srcId="{FADFFCB7-0488-4508-82E0-250479F33B3D}" destId="{0CAFB82E-9675-4F3D-9C68-D9B4B1AC8A77}" srcOrd="0" destOrd="0" presId="urn:microsoft.com/office/officeart/2008/layout/PictureStrips"/>
    <dgm:cxn modelId="{F6B5C274-220A-4536-8258-DC71E84B8AF8}" srcId="{35CD6A22-A626-440E-8147-0FD887EB16B1}" destId="{2CB6242D-58B6-45FC-8062-15594ECE769E}" srcOrd="1" destOrd="0" parTransId="{9F1C5604-CAB7-4DE7-B470-36AB1A8449C6}" sibTransId="{53D860C7-48E9-4EB9-BFA3-18ADD3FE1957}"/>
    <dgm:cxn modelId="{83DF5DD0-4B01-49A9-B893-1C9BA638ACF8}" type="presOf" srcId="{E6468175-7FA8-45E8-85B8-855433281EC3}" destId="{F3C6A161-723E-451B-9CA9-7046715C689D}" srcOrd="0" destOrd="0" presId="urn:microsoft.com/office/officeart/2008/layout/PictureStrips"/>
    <dgm:cxn modelId="{4D3F5B8B-04C8-4A04-A29D-E2D379B18B70}" srcId="{35CD6A22-A626-440E-8147-0FD887EB16B1}" destId="{FADFFCB7-0488-4508-82E0-250479F33B3D}" srcOrd="6" destOrd="0" parTransId="{97EF9B3B-FB6A-48BE-8904-FDB76E6B4D41}" sibTransId="{1DDD1BEE-FEC1-4A4F-8E81-91DDF8EA1CA1}"/>
    <dgm:cxn modelId="{750265FD-8217-49DE-8A1E-9B6901DA9907}" type="presOf" srcId="{3DD5ABDF-DFD9-44B2-BFEC-ED7C7BE28C56}" destId="{B5352AFC-596B-498E-B3C1-E76B56A699DD}" srcOrd="0" destOrd="0" presId="urn:microsoft.com/office/officeart/2008/layout/PictureStrips"/>
    <dgm:cxn modelId="{5D08C4D5-5B07-4C69-A9A7-BED3A2CA2007}" srcId="{35CD6A22-A626-440E-8147-0FD887EB16B1}" destId="{1785470D-D32E-4453-82C8-0F908704CCE5}" srcOrd="5" destOrd="0" parTransId="{AB3E6E5E-150C-4566-8387-B191C9AF6434}" sibTransId="{3D8576CE-3E9E-4E4A-A779-0BF9226AD098}"/>
    <dgm:cxn modelId="{B395CAAD-B227-4D58-B4AB-FDC97D4CEAE9}" type="presOf" srcId="{1785470D-D32E-4453-82C8-0F908704CCE5}" destId="{8B1FDA7B-91CA-464F-80CB-4F23FB23461D}" srcOrd="0" destOrd="0" presId="urn:microsoft.com/office/officeart/2008/layout/PictureStrips"/>
    <dgm:cxn modelId="{13A5B277-1710-41B1-9C31-A3BDAE190B88}" srcId="{35CD6A22-A626-440E-8147-0FD887EB16B1}" destId="{9C4BD137-C509-45DC-9476-57ED9B8E6578}" srcOrd="4" destOrd="0" parTransId="{2B8254DE-9398-4833-8D43-4DA92DC75813}" sibTransId="{6C1D07DE-A21A-41EB-87FC-BE34CEEA438E}"/>
    <dgm:cxn modelId="{3EA6F79D-AE2C-4C89-9DE7-B6307F2F5BA7}" type="presOf" srcId="{35CD6A22-A626-440E-8147-0FD887EB16B1}" destId="{82CC2796-CF59-490E-BE80-35803E276431}" srcOrd="0" destOrd="0" presId="urn:microsoft.com/office/officeart/2008/layout/PictureStrips"/>
    <dgm:cxn modelId="{D6A2070D-21DC-48F6-AF9E-45D355D6A0F1}" type="presParOf" srcId="{82CC2796-CF59-490E-BE80-35803E276431}" destId="{8C5CF7DF-B79E-4693-A7CB-0A83081CC2FC}" srcOrd="0" destOrd="0" presId="urn:microsoft.com/office/officeart/2008/layout/PictureStrips"/>
    <dgm:cxn modelId="{6C8E0D12-DAF7-4F02-B508-9723298421BA}" type="presParOf" srcId="{8C5CF7DF-B79E-4693-A7CB-0A83081CC2FC}" destId="{767488D0-103B-467C-BD04-D12B17724846}" srcOrd="0" destOrd="0" presId="urn:microsoft.com/office/officeart/2008/layout/PictureStrips"/>
    <dgm:cxn modelId="{B86E6A45-F443-4952-ABD3-CD543517F103}" type="presParOf" srcId="{8C5CF7DF-B79E-4693-A7CB-0A83081CC2FC}" destId="{02D6E9A0-69BC-4118-8E44-C70F245F8EAF}" srcOrd="1" destOrd="0" presId="urn:microsoft.com/office/officeart/2008/layout/PictureStrips"/>
    <dgm:cxn modelId="{7F27945D-0A77-4087-8703-BC53429427A0}" type="presParOf" srcId="{82CC2796-CF59-490E-BE80-35803E276431}" destId="{F56B381D-6BA7-465A-9B30-6A5C1D3FBF17}" srcOrd="1" destOrd="0" presId="urn:microsoft.com/office/officeart/2008/layout/PictureStrips"/>
    <dgm:cxn modelId="{974A6B80-1A2F-4D43-BDC2-B0A3BDC7931A}" type="presParOf" srcId="{82CC2796-CF59-490E-BE80-35803E276431}" destId="{470F389D-699E-4671-B4A6-1A21422B5ACA}" srcOrd="2" destOrd="0" presId="urn:microsoft.com/office/officeart/2008/layout/PictureStrips"/>
    <dgm:cxn modelId="{8858D78A-CA24-42CF-95F0-5FE45E4ADB78}" type="presParOf" srcId="{470F389D-699E-4671-B4A6-1A21422B5ACA}" destId="{C6B2673C-92CA-4299-AA92-4555A23A2436}" srcOrd="0" destOrd="0" presId="urn:microsoft.com/office/officeart/2008/layout/PictureStrips"/>
    <dgm:cxn modelId="{593D9B28-B16B-4C2B-A016-26625D413342}" type="presParOf" srcId="{470F389D-699E-4671-B4A6-1A21422B5ACA}" destId="{1EE7A33C-92F7-438B-8FC7-A3D64158B095}" srcOrd="1" destOrd="0" presId="urn:microsoft.com/office/officeart/2008/layout/PictureStrips"/>
    <dgm:cxn modelId="{E1B2C4BA-2B37-440B-B5BE-904A988CA07B}" type="presParOf" srcId="{82CC2796-CF59-490E-BE80-35803E276431}" destId="{15678C1E-7872-4346-A0D8-211611BAD693}" srcOrd="3" destOrd="0" presId="urn:microsoft.com/office/officeart/2008/layout/PictureStrips"/>
    <dgm:cxn modelId="{854B1CD6-7BB3-4976-AF64-23B129BC5CC9}" type="presParOf" srcId="{82CC2796-CF59-490E-BE80-35803E276431}" destId="{9903CF93-16C4-4C47-BB5B-F7896053FA58}" srcOrd="4" destOrd="0" presId="urn:microsoft.com/office/officeart/2008/layout/PictureStrips"/>
    <dgm:cxn modelId="{B1C55B93-707D-4C58-B352-0E44A524949A}" type="presParOf" srcId="{9903CF93-16C4-4C47-BB5B-F7896053FA58}" destId="{B5352AFC-596B-498E-B3C1-E76B56A699DD}" srcOrd="0" destOrd="0" presId="urn:microsoft.com/office/officeart/2008/layout/PictureStrips"/>
    <dgm:cxn modelId="{005D9D1F-B924-4E5C-9C0D-B86DA9CE77FC}" type="presParOf" srcId="{9903CF93-16C4-4C47-BB5B-F7896053FA58}" destId="{BBF8CC06-B80C-4262-A7ED-075C723EE8BC}" srcOrd="1" destOrd="0" presId="urn:microsoft.com/office/officeart/2008/layout/PictureStrips"/>
    <dgm:cxn modelId="{490589F3-5FE3-460F-8B6A-2338DFE64648}" type="presParOf" srcId="{82CC2796-CF59-490E-BE80-35803E276431}" destId="{4EEA35F0-973C-47CA-8A1E-8900B9E3257A}" srcOrd="5" destOrd="0" presId="urn:microsoft.com/office/officeart/2008/layout/PictureStrips"/>
    <dgm:cxn modelId="{39D03D02-EF68-4708-BC63-B9BB1BCA2D31}" type="presParOf" srcId="{82CC2796-CF59-490E-BE80-35803E276431}" destId="{70DD76C8-A114-4CEA-AE59-8377AD5FF0FB}" srcOrd="6" destOrd="0" presId="urn:microsoft.com/office/officeart/2008/layout/PictureStrips"/>
    <dgm:cxn modelId="{4B882E80-4585-49F4-BD11-7B800C2FF855}" type="presParOf" srcId="{70DD76C8-A114-4CEA-AE59-8377AD5FF0FB}" destId="{F3C6A161-723E-451B-9CA9-7046715C689D}" srcOrd="0" destOrd="0" presId="urn:microsoft.com/office/officeart/2008/layout/PictureStrips"/>
    <dgm:cxn modelId="{53E3C58D-E085-40DA-93C5-861D73E2782C}" type="presParOf" srcId="{70DD76C8-A114-4CEA-AE59-8377AD5FF0FB}" destId="{7405D5BF-F7B7-4FBD-8C1B-05609FDF9E68}" srcOrd="1" destOrd="0" presId="urn:microsoft.com/office/officeart/2008/layout/PictureStrips"/>
    <dgm:cxn modelId="{974036B3-77A0-455B-9157-669C1789B424}" type="presParOf" srcId="{82CC2796-CF59-490E-BE80-35803E276431}" destId="{06063F0D-3474-4A00-AADB-F78C69783590}" srcOrd="7" destOrd="0" presId="urn:microsoft.com/office/officeart/2008/layout/PictureStrips"/>
    <dgm:cxn modelId="{DAB03D6F-13E0-4AE8-9FC9-D00D51601CAA}" type="presParOf" srcId="{82CC2796-CF59-490E-BE80-35803E276431}" destId="{61BFFAC2-97A5-4872-BF4E-7F0D512CD778}" srcOrd="8" destOrd="0" presId="urn:microsoft.com/office/officeart/2008/layout/PictureStrips"/>
    <dgm:cxn modelId="{39CA182E-9DC9-45CE-B8CB-500E8822D611}" type="presParOf" srcId="{61BFFAC2-97A5-4872-BF4E-7F0D512CD778}" destId="{35A6D98D-03C0-429D-BE41-F69351899A83}" srcOrd="0" destOrd="0" presId="urn:microsoft.com/office/officeart/2008/layout/PictureStrips"/>
    <dgm:cxn modelId="{E0829169-4745-487A-9719-D0FCE34CB595}" type="presParOf" srcId="{61BFFAC2-97A5-4872-BF4E-7F0D512CD778}" destId="{6C7E716C-22E8-43E2-9C8D-BAB251187177}" srcOrd="1" destOrd="0" presId="urn:microsoft.com/office/officeart/2008/layout/PictureStrips"/>
    <dgm:cxn modelId="{7656A46C-B573-4609-A7F2-A259D67F3EF7}" type="presParOf" srcId="{82CC2796-CF59-490E-BE80-35803E276431}" destId="{3619EC43-577A-4898-A08A-38EC4184B0D8}" srcOrd="9" destOrd="0" presId="urn:microsoft.com/office/officeart/2008/layout/PictureStrips"/>
    <dgm:cxn modelId="{5A00DB18-FC03-438B-B3F7-83918E852611}" type="presParOf" srcId="{82CC2796-CF59-490E-BE80-35803E276431}" destId="{D290F8DB-2621-4FA6-A88D-CF99036E1A5C}" srcOrd="10" destOrd="0" presId="urn:microsoft.com/office/officeart/2008/layout/PictureStrips"/>
    <dgm:cxn modelId="{4BBF309A-6679-45E0-A8A6-68152BB09720}" type="presParOf" srcId="{D290F8DB-2621-4FA6-A88D-CF99036E1A5C}" destId="{8B1FDA7B-91CA-464F-80CB-4F23FB23461D}" srcOrd="0" destOrd="0" presId="urn:microsoft.com/office/officeart/2008/layout/PictureStrips"/>
    <dgm:cxn modelId="{819886AE-B1EF-4AA2-9874-4CF9D0E0B6BD}" type="presParOf" srcId="{D290F8DB-2621-4FA6-A88D-CF99036E1A5C}" destId="{8ADA512D-4D1B-4BFB-98DB-C917C76CA417}" srcOrd="1" destOrd="0" presId="urn:microsoft.com/office/officeart/2008/layout/PictureStrips"/>
    <dgm:cxn modelId="{E7FA7F5A-6C1C-45E9-B232-B0AA234E2E39}" type="presParOf" srcId="{82CC2796-CF59-490E-BE80-35803E276431}" destId="{0020C830-D372-4D73-92FC-A5F853FC657D}" srcOrd="11" destOrd="0" presId="urn:microsoft.com/office/officeart/2008/layout/PictureStrips"/>
    <dgm:cxn modelId="{823FBCA9-3087-423C-B32D-4682498A177A}" type="presParOf" srcId="{82CC2796-CF59-490E-BE80-35803E276431}" destId="{BF8DA6A2-9757-408F-9FF2-F13FF5356F82}" srcOrd="12" destOrd="0" presId="urn:microsoft.com/office/officeart/2008/layout/PictureStrips"/>
    <dgm:cxn modelId="{69423296-E838-400B-BCCB-BADC25D129F5}" type="presParOf" srcId="{BF8DA6A2-9757-408F-9FF2-F13FF5356F82}" destId="{0CAFB82E-9675-4F3D-9C68-D9B4B1AC8A77}" srcOrd="0" destOrd="0" presId="urn:microsoft.com/office/officeart/2008/layout/PictureStrips"/>
    <dgm:cxn modelId="{D7120F3A-E011-49B3-A763-94A58E7AB840}" type="presParOf" srcId="{BF8DA6A2-9757-408F-9FF2-F13FF5356F82}" destId="{7EB06DE9-F4BA-4573-911E-DC4DD705419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488D0-103B-467C-BD04-D12B17724846}">
      <dsp:nvSpPr>
        <dsp:cNvPr id="0" name=""/>
        <dsp:cNvSpPr/>
      </dsp:nvSpPr>
      <dsp:spPr>
        <a:xfrm>
          <a:off x="113002" y="0"/>
          <a:ext cx="3267555" cy="159908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8800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Market Mechanisms and  Structures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Development of market relations, sustainable economic systems;</a:t>
          </a:r>
          <a:r>
            <a:rPr lang="uk-UA" sz="1600" kern="1200" dirty="0" smtClean="0">
              <a:solidFill>
                <a:schemeClr val="tx1"/>
              </a:solidFill>
            </a:rPr>
            <a:t> </a:t>
          </a:r>
          <a:r>
            <a:rPr lang="en-US" sz="1600" kern="1200" dirty="0" smtClean="0">
              <a:solidFill>
                <a:schemeClr val="tx1"/>
              </a:solidFill>
            </a:rPr>
            <a:t>market regulation mechanisms; value added chains </a:t>
          </a:r>
          <a:endParaRPr lang="uk-UA" sz="1600" b="1" kern="1200" dirty="0" smtClean="0">
            <a:solidFill>
              <a:schemeClr val="tx1"/>
            </a:solidFill>
          </a:endParaRPr>
        </a:p>
      </dsp:txBody>
      <dsp:txXfrm>
        <a:off x="113002" y="0"/>
        <a:ext cx="3267555" cy="1599080"/>
      </dsp:txXfrm>
    </dsp:sp>
    <dsp:sp modelId="{02D6E9A0-69BC-4118-8E44-C70F245F8EAF}">
      <dsp:nvSpPr>
        <dsp:cNvPr id="0" name=""/>
        <dsp:cNvSpPr/>
      </dsp:nvSpPr>
      <dsp:spPr>
        <a:xfrm>
          <a:off x="90623" y="0"/>
          <a:ext cx="714777" cy="6127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B2673C-92CA-4299-AA92-4555A23A2436}">
      <dsp:nvSpPr>
        <dsp:cNvPr id="0" name=""/>
        <dsp:cNvSpPr/>
      </dsp:nvSpPr>
      <dsp:spPr>
        <a:xfrm>
          <a:off x="3522261" y="0"/>
          <a:ext cx="3267555" cy="161596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8800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Transport Services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Market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 </a:t>
          </a:r>
          <a:r>
            <a:rPr lang="en-US" sz="1600" kern="1200" dirty="0" smtClean="0">
              <a:solidFill>
                <a:schemeClr val="tx1"/>
              </a:solidFill>
            </a:rPr>
            <a:t>Transport services market and promotion of the country's transit potential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 smtClean="0">
            <a:solidFill>
              <a:schemeClr val="tx1"/>
            </a:solidFill>
          </a:endParaRPr>
        </a:p>
      </dsp:txBody>
      <dsp:txXfrm>
        <a:off x="3522261" y="0"/>
        <a:ext cx="3267555" cy="1615969"/>
      </dsp:txXfrm>
    </dsp:sp>
    <dsp:sp modelId="{1EE7A33C-92F7-438B-8FC7-A3D64158B095}">
      <dsp:nvSpPr>
        <dsp:cNvPr id="0" name=""/>
        <dsp:cNvSpPr/>
      </dsp:nvSpPr>
      <dsp:spPr>
        <a:xfrm>
          <a:off x="3603908" y="0"/>
          <a:ext cx="714777" cy="5173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5352AFC-596B-498E-B3C1-E76B56A699DD}">
      <dsp:nvSpPr>
        <dsp:cNvPr id="0" name=""/>
        <dsp:cNvSpPr/>
      </dsp:nvSpPr>
      <dsp:spPr>
        <a:xfrm>
          <a:off x="6945767" y="0"/>
          <a:ext cx="3267555" cy="159908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8800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      Regional Economic Systems Development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Socio-economic performance, cohesion policy, cross-border cooperation in Ukrainian Black Sea</a:t>
          </a:r>
          <a:r>
            <a:rPr lang="uk-UA" sz="1600" kern="1200" dirty="0" smtClean="0">
              <a:solidFill>
                <a:schemeClr val="tx1"/>
              </a:solidFill>
            </a:rPr>
            <a:t> </a:t>
          </a:r>
          <a:r>
            <a:rPr lang="en-US" sz="1600" kern="1200" dirty="0" smtClean="0">
              <a:solidFill>
                <a:schemeClr val="tx1"/>
              </a:solidFill>
            </a:rPr>
            <a:t>region</a:t>
          </a:r>
          <a:endParaRPr lang="uk-UA" sz="1600" b="1" kern="1200" dirty="0">
            <a:solidFill>
              <a:schemeClr val="tx1"/>
            </a:solidFill>
          </a:endParaRPr>
        </a:p>
      </dsp:txBody>
      <dsp:txXfrm>
        <a:off x="6945767" y="0"/>
        <a:ext cx="3267555" cy="1599080"/>
      </dsp:txXfrm>
    </dsp:sp>
    <dsp:sp modelId="{BBF8CC06-B80C-4262-A7ED-075C723EE8BC}">
      <dsp:nvSpPr>
        <dsp:cNvPr id="0" name=""/>
        <dsp:cNvSpPr/>
      </dsp:nvSpPr>
      <dsp:spPr>
        <a:xfrm>
          <a:off x="6949749" y="0"/>
          <a:ext cx="714777" cy="66556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C6A161-723E-451B-9CA9-7046715C689D}">
      <dsp:nvSpPr>
        <dsp:cNvPr id="0" name=""/>
        <dsp:cNvSpPr/>
      </dsp:nvSpPr>
      <dsp:spPr>
        <a:xfrm>
          <a:off x="130663" y="1609382"/>
          <a:ext cx="3267555" cy="1650636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Economic Regulation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of Nature Management</a:t>
          </a:r>
          <a:r>
            <a:rPr lang="en-US" sz="1600" b="1" kern="1200" dirty="0" smtClean="0">
              <a:solidFill>
                <a:schemeClr val="tx1"/>
              </a:solidFill>
            </a:rPr>
            <a:t> </a:t>
          </a:r>
          <a:endParaRPr lang="uk-UA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Environmental economics, sustainable development, natural assets management </a:t>
          </a:r>
          <a:endParaRPr lang="uk-UA" sz="1600" kern="1200" dirty="0">
            <a:solidFill>
              <a:schemeClr val="tx1"/>
            </a:solidFill>
          </a:endParaRPr>
        </a:p>
      </dsp:txBody>
      <dsp:txXfrm>
        <a:off x="130663" y="1609382"/>
        <a:ext cx="3267555" cy="1650636"/>
      </dsp:txXfrm>
    </dsp:sp>
    <dsp:sp modelId="{7405D5BF-F7B7-4FBD-8C1B-05609FDF9E68}">
      <dsp:nvSpPr>
        <dsp:cNvPr id="0" name=""/>
        <dsp:cNvSpPr/>
      </dsp:nvSpPr>
      <dsp:spPr>
        <a:xfrm>
          <a:off x="146822" y="1642800"/>
          <a:ext cx="611814" cy="53846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6D98D-03C0-429D-BE41-F69351899A83}">
      <dsp:nvSpPr>
        <dsp:cNvPr id="0" name=""/>
        <dsp:cNvSpPr/>
      </dsp:nvSpPr>
      <dsp:spPr>
        <a:xfrm>
          <a:off x="3527226" y="1609382"/>
          <a:ext cx="3267555" cy="169172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8800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Entrepreneurship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Development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Entrepreneurship competencies development, revitalization, impact-entrepreneurship, digitalization</a:t>
          </a:r>
          <a:endParaRPr lang="uk-UA" sz="1600" b="1" kern="1200" dirty="0">
            <a:solidFill>
              <a:schemeClr val="tx1"/>
            </a:solidFill>
          </a:endParaRPr>
        </a:p>
      </dsp:txBody>
      <dsp:txXfrm>
        <a:off x="3527226" y="1609382"/>
        <a:ext cx="3267555" cy="1691725"/>
      </dsp:txXfrm>
    </dsp:sp>
    <dsp:sp modelId="{6C7E716C-22E8-43E2-9C8D-BAB251187177}">
      <dsp:nvSpPr>
        <dsp:cNvPr id="0" name=""/>
        <dsp:cNvSpPr/>
      </dsp:nvSpPr>
      <dsp:spPr>
        <a:xfrm>
          <a:off x="3609583" y="1612034"/>
          <a:ext cx="780616" cy="47673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1FDA7B-91CA-464F-80CB-4F23FB23461D}">
      <dsp:nvSpPr>
        <dsp:cNvPr id="0" name=""/>
        <dsp:cNvSpPr/>
      </dsp:nvSpPr>
      <dsp:spPr>
        <a:xfrm>
          <a:off x="6940472" y="1635997"/>
          <a:ext cx="3267555" cy="167119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4400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      Economic and Ecological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Development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of Seaside Regions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500" kern="1200" dirty="0" smtClean="0">
              <a:solidFill>
                <a:schemeClr val="tx1"/>
              </a:solidFill>
            </a:rPr>
            <a:t>Aqua-productive systems, </a:t>
          </a:r>
          <a:r>
            <a:rPr lang="en-US" sz="1500" kern="1200" dirty="0" err="1" smtClean="0">
              <a:solidFill>
                <a:schemeClr val="tx1"/>
              </a:solidFill>
            </a:rPr>
            <a:t>ecologization</a:t>
          </a:r>
          <a:r>
            <a:rPr lang="en-US" sz="1500" kern="1200" dirty="0" smtClean="0">
              <a:solidFill>
                <a:schemeClr val="tx1"/>
              </a:solidFill>
            </a:rPr>
            <a:t> of economic development of Ukrainian Black Sea</a:t>
          </a:r>
          <a:r>
            <a:rPr lang="uk-UA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smtClean="0">
              <a:solidFill>
                <a:schemeClr val="tx1"/>
              </a:solidFill>
            </a:rPr>
            <a:t>region</a:t>
          </a:r>
          <a:endParaRPr lang="uk-UA" sz="1500" b="1" kern="1200" dirty="0" smtClean="0">
            <a:solidFill>
              <a:schemeClr val="tx1"/>
            </a:solidFill>
          </a:endParaRPr>
        </a:p>
      </dsp:txBody>
      <dsp:txXfrm>
        <a:off x="6940472" y="1635997"/>
        <a:ext cx="3267555" cy="1671191"/>
      </dsp:txXfrm>
    </dsp:sp>
    <dsp:sp modelId="{8ADA512D-4D1B-4BFB-98DB-C917C76CA417}">
      <dsp:nvSpPr>
        <dsp:cNvPr id="0" name=""/>
        <dsp:cNvSpPr/>
      </dsp:nvSpPr>
      <dsp:spPr>
        <a:xfrm>
          <a:off x="6944184" y="1537460"/>
          <a:ext cx="714777" cy="89984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CAFB82E-9675-4F3D-9C68-D9B4B1AC8A77}">
      <dsp:nvSpPr>
        <dsp:cNvPr id="0" name=""/>
        <dsp:cNvSpPr/>
      </dsp:nvSpPr>
      <dsp:spPr>
        <a:xfrm>
          <a:off x="721105" y="3436317"/>
          <a:ext cx="8491527" cy="77089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9163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                            Integration of Science, Education and Business               </a:t>
          </a:r>
          <a:endParaRPr lang="uk-UA" sz="1600" b="1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</a:rPr>
            <a:t>            Science, Education and Business Integration and cooperation,                                                              h                                 </a:t>
          </a:r>
          <a:r>
            <a:rPr lang="en-US" sz="1600" b="0" kern="1200" dirty="0" err="1" smtClean="0">
              <a:solidFill>
                <a:schemeClr val="tx1"/>
              </a:solidFill>
            </a:rPr>
            <a:t>innovatization</a:t>
          </a:r>
          <a:r>
            <a:rPr lang="en-US" sz="1600" b="0" kern="1200" dirty="0" smtClean="0">
              <a:solidFill>
                <a:schemeClr val="tx1"/>
              </a:solidFill>
            </a:rPr>
            <a:t> of economic development </a:t>
          </a:r>
          <a:endParaRPr lang="ru-RU" sz="1600" b="0" kern="1200" dirty="0">
            <a:solidFill>
              <a:schemeClr val="tx1"/>
            </a:solidFill>
          </a:endParaRPr>
        </a:p>
      </dsp:txBody>
      <dsp:txXfrm>
        <a:off x="721105" y="3436317"/>
        <a:ext cx="8491527" cy="770898"/>
      </dsp:txXfrm>
    </dsp:sp>
    <dsp:sp modelId="{7EB06DE9-F4BA-4573-911E-DC4DD7054194}">
      <dsp:nvSpPr>
        <dsp:cNvPr id="0" name=""/>
        <dsp:cNvSpPr/>
      </dsp:nvSpPr>
      <dsp:spPr>
        <a:xfrm>
          <a:off x="821922" y="3469354"/>
          <a:ext cx="760294" cy="769172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CA256-50D6-4EB5-8F73-F32D77BCF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A73E8-9CE3-4DCB-B3BC-200BE6050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2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967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452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365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1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Полилиния 1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Полилиния 19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6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73D243E-EF75-4C72-A44D-AF5942596FF5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4F81BD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1BB5F7-AA50-41C6-944A-9B035F7ECD8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86631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D0C3E-9B7D-4ECD-99E8-16E09DD8C4E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ABD15-60B6-47CF-9D4A-17EBD21D41A0}" type="slidenum">
              <a:rPr lang="ru-RU" altLang="uk-U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69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15"/>
          <p:cNvSpPr/>
          <p:nvPr/>
        </p:nvSpPr>
        <p:spPr>
          <a:xfrm>
            <a:off x="4599520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AC0945-B790-4D95-B56F-2026849EEB3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F458B-DBD3-4DA4-AAB0-4588623A4913}" type="slidenum">
              <a:rPr lang="ru-RU" altLang="uk-UA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12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3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3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E78275E-B8D8-4971-A00F-19FC7EFDA53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F97B0-9D72-4FB0-94EF-0E4B58F82407}" type="slidenum">
              <a:rPr lang="ru-RU" altLang="uk-UA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14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2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9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1444299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47F904-5250-47B0-9868-F58EB4051D4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91945-3931-4E05-A991-DFE8462B50D9}" type="slidenum">
              <a:rPr lang="ru-RU" altLang="uk-U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58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624D6D-974D-47A7-9EB5-E6B3FD000BB2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0987-4F76-4048-A562-39ACE4ACC84B}" type="slidenum">
              <a:rPr lang="ru-RU" altLang="uk-UA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99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C7F74-0690-430D-9757-25E6F74F5EB0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07802-EC48-4CC5-AB31-0AC76DA32AF1}" type="slidenum">
              <a:rPr lang="ru-RU" altLang="uk-U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8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6D1886-AA2B-4B1D-A6CD-B3882708C8FB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1D850-0473-4945-AF6D-F251090008DF}" type="slidenum">
              <a:rPr lang="ru-RU" altLang="uk-U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3052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9"/>
          <p:cNvSpPr/>
          <p:nvPr/>
        </p:nvSpPr>
        <p:spPr>
          <a:xfrm>
            <a:off x="1155277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20"/>
          <p:cNvSpPr/>
          <p:nvPr/>
        </p:nvSpPr>
        <p:spPr>
          <a:xfrm>
            <a:off x="11303004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ED4707A-E885-4685-94CD-BB2F58F2AB48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D41D3-6758-44C6-B217-7745D88169F5}" type="slidenum">
              <a:rPr lang="ru-RU" altLang="uk-UA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5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D4F8-6D05-48AF-805A-AAD244CE0DF4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348AA-8EA3-47A8-96EF-E512FDA0F33E}" type="slidenum">
              <a:rPr lang="ru-RU" altLang="uk-U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4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5"/>
            <a:ext cx="2369960" cy="559276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8ABED-D817-4596-9BFC-DBC5AE9B83C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12.03.2025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0647C-D9F7-49F9-8EF9-86F2C66292A9}" type="slidenum">
              <a:rPr lang="ru-RU" altLang="uk-U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86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7656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62732" y="2355850"/>
            <a:ext cx="10253485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1" u="none" strike="noStrike" kern="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593559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7723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6713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9195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3590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75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22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3462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0866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244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84625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62732" y="2355850"/>
            <a:ext cx="10253485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1" u="none" strike="noStrike" kern="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92987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615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030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40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576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358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252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5EA85-83EE-44A1-9924-D77915D7DA88}" type="datetimeFigureOut">
              <a:rPr lang="el-GR" smtClean="0"/>
              <a:t>12/3/2025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C7D8D-DC1E-4A26-A343-245697722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92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4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70433" y="6408743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D33FAB-AF2F-471C-92E5-E52F6BB55995}" type="datetimeFigureOut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12.03.2025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39884" y="6408743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484" y="6408743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1B058A-0B53-4395-B722-1189AF45CFAE}" type="slidenum">
              <a:rPr lang="ru-RU" altLang="uk-UA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uk-UA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8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8000" contrast="-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8"/>
            <a:ext cx="11176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412875"/>
            <a:ext cx="11176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0198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eer.org.ua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mpeer.org.ua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impeer.org.ua/" TargetMode="Externa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29" y="565080"/>
            <a:ext cx="7483013" cy="63200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164286"/>
            <a:ext cx="4645397" cy="27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280862" y="2363057"/>
            <a:ext cx="7931650" cy="328772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28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 Organization “Institute of Market </a:t>
            </a: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Economic&amp;Ecological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Researches </a:t>
            </a: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NAS of Ukraine” </a:t>
            </a: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endParaRPr lang="en-US" sz="2800" b="1" dirty="0" smtClean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Scientific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path, research activities, projects and prospects</a:t>
            </a:r>
          </a:p>
          <a:p>
            <a:pPr algn="ctr"/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81917" y="5650785"/>
            <a:ext cx="4438436" cy="8441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2800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56243" y="1375023"/>
            <a:ext cx="3369923" cy="8441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endParaRPr lang="en-US" sz="2800" b="1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89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10271787" cy="648072"/>
          </a:xfrm>
          <a:solidFill>
            <a:schemeClr val="accent1">
              <a:lumMod val="20000"/>
              <a:lumOff val="80000"/>
              <a:alpha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effectLst/>
              </a:rPr>
              <a:t>Prospects of the Response</a:t>
            </a:r>
            <a:endParaRPr lang="ru-RU" sz="2800" dirty="0">
              <a:effectLst/>
            </a:endParaRPr>
          </a:p>
        </p:txBody>
      </p:sp>
      <p:pic>
        <p:nvPicPr>
          <p:cNvPr id="10244" name="Picture 7" descr="H:\ІПРЕЕД\Лого\LogoEngli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8" y="206376"/>
            <a:ext cx="149518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31637" y="979488"/>
            <a:ext cx="9025003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Networking and capacity building to transfer project results to other BS </a:t>
            </a:r>
            <a:r>
              <a:rPr lang="en-US" dirty="0" smtClean="0"/>
              <a:t>countries</a:t>
            </a:r>
          </a:p>
          <a:p>
            <a:pPr algn="ctr"/>
            <a:r>
              <a:rPr lang="en-US" dirty="0" smtClean="0"/>
              <a:t>Synergies </a:t>
            </a:r>
            <a:r>
              <a:rPr lang="en-US" dirty="0"/>
              <a:t>with relevant complementary projects and </a:t>
            </a:r>
            <a:r>
              <a:rPr lang="en-US" dirty="0" smtClean="0"/>
              <a:t>initiatives</a:t>
            </a:r>
          </a:p>
          <a:p>
            <a:pPr algn="ctr"/>
            <a:r>
              <a:rPr lang="en-US" dirty="0" smtClean="0"/>
              <a:t>Study </a:t>
            </a:r>
            <a:r>
              <a:rPr lang="en-US" dirty="0"/>
              <a:t>visits to BS countries</a:t>
            </a:r>
            <a:endParaRPr lang="ru-RU" dirty="0"/>
          </a:p>
        </p:txBody>
      </p:sp>
      <p:pic>
        <p:nvPicPr>
          <p:cNvPr id="6148" name="Picture 4" descr="https://www.response-project.com/wp-content/uploads/2024/01/ASDFG-03-1024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3356993"/>
            <a:ext cx="3005031" cy="225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9403" y="2904080"/>
            <a:ext cx="8256916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Involvement of key target groups (e.g. relevant stakeholders, policy makers, general public, wider scientific community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Dissemination activities</a:t>
            </a:r>
          </a:p>
          <a:p>
            <a:pPr algn="ctr"/>
            <a:r>
              <a:rPr lang="en-US" dirty="0" smtClean="0"/>
              <a:t>Participation </a:t>
            </a:r>
            <a:r>
              <a:rPr lang="en-US" dirty="0"/>
              <a:t>in scientific dissemination activities, Information via website and social </a:t>
            </a:r>
            <a:r>
              <a:rPr lang="en-US" dirty="0" smtClean="0"/>
              <a:t>media</a:t>
            </a:r>
          </a:p>
          <a:p>
            <a:pPr algn="ctr"/>
            <a:r>
              <a:rPr lang="en-US" dirty="0" smtClean="0"/>
              <a:t>Expand </a:t>
            </a:r>
            <a:r>
              <a:rPr lang="en-US" dirty="0"/>
              <a:t>network of new stakeholders among BS </a:t>
            </a:r>
            <a:r>
              <a:rPr lang="en-US" dirty="0" err="1"/>
              <a:t>organisations</a:t>
            </a:r>
            <a:r>
              <a:rPr lang="en-US" dirty="0"/>
              <a:t> involved in marine pollution response</a:t>
            </a:r>
            <a:endParaRPr lang="ru-RU" dirty="0"/>
          </a:p>
        </p:txBody>
      </p:sp>
      <p:pic>
        <p:nvPicPr>
          <p:cNvPr id="8194" name="Picture 2" descr="https://www.response-project.com/wp-content/uploads/2024/01/ASDFG-05-1024x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1" y="979488"/>
            <a:ext cx="211223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www.response-project.com/wp-content/uploads/2024/03/EN_Co-fundedbytheEU_RGB_POS-1024x22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6440558"/>
            <a:ext cx="1939713" cy="323850"/>
          </a:xfrm>
          <a:prstGeom prst="rect">
            <a:avLst/>
          </a:prstGeom>
          <a:noFill/>
          <a:extLst/>
        </p:spPr>
      </p:pic>
      <p:sp>
        <p:nvSpPr>
          <p:cNvPr id="10" name="Прямоугольник 9"/>
          <p:cNvSpPr/>
          <p:nvPr/>
        </p:nvSpPr>
        <p:spPr>
          <a:xfrm>
            <a:off x="2221918" y="5805264"/>
            <a:ext cx="82569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Sustainability of the RESPONSE project results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8404C"/>
              </a:clrFrom>
              <a:clrTo>
                <a:srgbClr val="28404C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883578" y="404664"/>
            <a:ext cx="10263883" cy="6021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83765" y="3586083"/>
            <a:ext cx="470452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hlinkClick r:id="rId3"/>
              </a:rPr>
              <a:t>www.impeer.org.ua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AutoShape 6" descr="Ukraine Is Now an EU Member Candidate. What's Next? | Wilson Center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346" name="Picture 10" descr="Ukraine Is Now an EU Member Candidate. What's Next? | Wilson C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3" y="157686"/>
            <a:ext cx="2653350" cy="15529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907" y="1175848"/>
            <a:ext cx="6953299" cy="1495794"/>
          </a:xfrm>
        </p:spPr>
        <p:txBody>
          <a:bodyPr/>
          <a:lstStyle/>
          <a:p>
            <a:pPr algn="ctr" defTabSz="914363" eaLnBrk="1" fontAlgn="auto" hangingPunct="1">
              <a:spcAft>
                <a:spcPts val="0"/>
              </a:spcAft>
              <a:defRPr/>
            </a:pPr>
            <a:r>
              <a:rPr lang="uk-UA" sz="5400" dirty="0"/>
              <a:t> </a:t>
            </a:r>
            <a:r>
              <a:rPr lang="en-US" sz="5400" dirty="0" smtClean="0"/>
              <a:t>Thank you for you attention!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09291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80E76F-4D03-B380-DC23-E4A05798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" y="-124235"/>
            <a:ext cx="12192000" cy="676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EF88E360-16CA-E183-2B63-4220C8ADA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447" y="941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26" y="725436"/>
            <a:ext cx="1918088" cy="111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4401" y="800296"/>
            <a:ext cx="1042827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 Organization “Institute of Market </a:t>
            </a: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b="1" dirty="0" err="1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Economic&amp;Ecological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Researches </a:t>
            </a: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NAS of Ukraine” </a:t>
            </a:r>
            <a:endParaRPr lang="en-US" sz="1600" b="1" dirty="0" smtClean="0">
              <a:solidFill>
                <a:srgbClr val="152C5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200" b="1" u="sng" dirty="0" smtClean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US" sz="1200" b="1" u="sng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://impeer.org.ua</a:t>
            </a:r>
            <a:r>
              <a:rPr lang="en-US" sz="1200" b="1" u="sng" dirty="0" smtClean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/</a:t>
            </a:r>
            <a:r>
              <a:rPr lang="en-US" sz="1200" b="1" u="sng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oss_iprei@ukr.net </a:t>
            </a:r>
            <a:endParaRPr lang="en-US" sz="1200" b="1" u="sng" dirty="0" smtClean="0">
              <a:solidFill>
                <a:srgbClr val="0070C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8443" y="3051281"/>
            <a:ext cx="10494225" cy="1077218"/>
          </a:xfrm>
          <a:prstGeom prst="rect">
            <a:avLst/>
          </a:prstGeom>
          <a:ln>
            <a:solidFill>
              <a:srgbClr val="152C5F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u="sng" dirty="0">
                <a:solidFill>
                  <a:schemeClr val="tx1"/>
                </a:solidFill>
              </a:rPr>
              <a:t>In 1991</a:t>
            </a:r>
            <a:r>
              <a:rPr lang="en-US" sz="1600" dirty="0">
                <a:solidFill>
                  <a:schemeClr val="tx1"/>
                </a:solidFill>
              </a:rPr>
              <a:t> Odessa branch of the Institute of Economics was </a:t>
            </a:r>
            <a:r>
              <a:rPr lang="en-US" sz="1600" b="1" u="sng" dirty="0">
                <a:solidFill>
                  <a:schemeClr val="tx1"/>
                </a:solidFill>
              </a:rPr>
              <a:t>transformed into The Institute of market problems and </a:t>
            </a:r>
            <a:r>
              <a:rPr lang="en-US" sz="1600" b="1" u="sng" dirty="0" err="1">
                <a:solidFill>
                  <a:schemeClr val="tx1"/>
                </a:solidFill>
              </a:rPr>
              <a:t>economic&amp;ecological</a:t>
            </a:r>
            <a:r>
              <a:rPr lang="en-US" sz="1600" b="1" u="sng" dirty="0">
                <a:solidFill>
                  <a:schemeClr val="tx1"/>
                </a:solidFill>
              </a:rPr>
              <a:t> research of the National Academy of Sciences </a:t>
            </a:r>
            <a:r>
              <a:rPr lang="en-US" sz="1600" b="1" u="sng" dirty="0" smtClean="0">
                <a:solidFill>
                  <a:schemeClr val="tx1"/>
                </a:solidFill>
              </a:rPr>
              <a:t>of Ukraine </a:t>
            </a:r>
            <a:r>
              <a:rPr lang="en-US" sz="1600" dirty="0">
                <a:solidFill>
                  <a:schemeClr val="tx1"/>
                </a:solidFill>
              </a:rPr>
              <a:t>and new directions of the researches were started because of the intensification of the socio-political and economic life of the country, the expansion of opportunities for regional development, the search for solutions to new problems of strategic development of </a:t>
            </a:r>
            <a:r>
              <a:rPr lang="en-US" sz="1600" dirty="0" smtClean="0">
                <a:solidFill>
                  <a:schemeClr val="tx1"/>
                </a:solidFill>
              </a:rPr>
              <a:t>Ukraine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8444" y="5044264"/>
            <a:ext cx="9477083" cy="830997"/>
          </a:xfrm>
          <a:prstGeom prst="rect">
            <a:avLst/>
          </a:prstGeom>
          <a:ln>
            <a:solidFill>
              <a:srgbClr val="152C5F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Nowadays the </a:t>
            </a:r>
            <a:r>
              <a:rPr lang="en-US" sz="1600" b="1" u="sng" dirty="0">
                <a:solidFill>
                  <a:schemeClr val="tx1"/>
                </a:solidFill>
              </a:rPr>
              <a:t>Institute is the only academician </a:t>
            </a:r>
            <a:r>
              <a:rPr lang="en-US" sz="1600" b="1" u="sng" dirty="0" smtClean="0">
                <a:solidFill>
                  <a:schemeClr val="tx1"/>
                </a:solidFill>
              </a:rPr>
              <a:t>economic-ecological research </a:t>
            </a:r>
            <a:r>
              <a:rPr lang="en-US" sz="1600" b="1" u="sng" dirty="0">
                <a:solidFill>
                  <a:schemeClr val="tx1"/>
                </a:solidFill>
              </a:rPr>
              <a:t>unit in the Southern Region of </a:t>
            </a:r>
            <a:r>
              <a:rPr lang="en-US" sz="1600" b="1" u="sng" dirty="0" smtClean="0">
                <a:solidFill>
                  <a:schemeClr val="tx1"/>
                </a:solidFill>
              </a:rPr>
              <a:t>Ukraine</a:t>
            </a:r>
            <a:r>
              <a:rPr lang="en-US" sz="1600" dirty="0" smtClean="0">
                <a:solidFill>
                  <a:schemeClr val="tx1"/>
                </a:solidFill>
              </a:rPr>
              <a:t>, provides </a:t>
            </a:r>
            <a:r>
              <a:rPr lang="en-US" sz="1600" dirty="0">
                <a:solidFill>
                  <a:schemeClr val="tx1"/>
                </a:solidFill>
              </a:rPr>
              <a:t>the scientific, organizational, informative, policy-making, consulting, business support </a:t>
            </a:r>
            <a:r>
              <a:rPr lang="en-US" sz="1600" dirty="0" smtClean="0">
                <a:solidFill>
                  <a:schemeClr val="tx1"/>
                </a:solidFill>
              </a:rPr>
              <a:t>for economic-ecological systems in context of post-war recovery and EU-integration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8444" y="4299186"/>
            <a:ext cx="9477084" cy="584775"/>
          </a:xfrm>
          <a:prstGeom prst="rect">
            <a:avLst/>
          </a:prstGeom>
          <a:ln>
            <a:solidFill>
              <a:srgbClr val="152C5F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u="sng" dirty="0">
                <a:solidFill>
                  <a:schemeClr val="tx1"/>
                </a:solidFill>
              </a:rPr>
              <a:t>In 2021 </a:t>
            </a:r>
            <a:r>
              <a:rPr lang="en-US" sz="1600" dirty="0" smtClean="0">
                <a:solidFill>
                  <a:schemeClr val="tx1"/>
                </a:solidFill>
              </a:rPr>
              <a:t>transformed </a:t>
            </a:r>
            <a:r>
              <a:rPr lang="en-US" sz="1600" dirty="0">
                <a:solidFill>
                  <a:schemeClr val="tx1"/>
                </a:solidFill>
              </a:rPr>
              <a:t>into the </a:t>
            </a:r>
            <a:r>
              <a:rPr lang="en-US" sz="1600" b="1" u="sng" dirty="0">
                <a:solidFill>
                  <a:schemeClr val="tx1"/>
                </a:solidFill>
              </a:rPr>
              <a:t>State Organization “Institute of Market and Economic-Ecological Research of the NAS of Ukraine</a:t>
            </a:r>
            <a:r>
              <a:rPr lang="en-US" sz="1600" b="1" u="sng" dirty="0" smtClean="0">
                <a:solidFill>
                  <a:schemeClr val="tx1"/>
                </a:solidFill>
              </a:rPr>
              <a:t>” </a:t>
            </a:r>
            <a:r>
              <a:rPr lang="en-US" sz="1600" dirty="0" smtClean="0">
                <a:solidFill>
                  <a:schemeClr val="tx1"/>
                </a:solidFill>
              </a:rPr>
              <a:t>plays role of the </a:t>
            </a:r>
            <a:r>
              <a:rPr lang="en-US" sz="1600" b="1" u="sng" dirty="0" smtClean="0">
                <a:solidFill>
                  <a:schemeClr val="tx1"/>
                </a:solidFill>
              </a:rPr>
              <a:t>Southern Scientific Center of the NAS of Ukraine and MES</a:t>
            </a:r>
            <a:r>
              <a:rPr lang="en-US" sz="1600" b="1" u="sng" dirty="0"/>
              <a:t> of Ukraine </a:t>
            </a:r>
            <a:endParaRPr lang="en-US" sz="1600" b="1" u="sng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8445" y="2035428"/>
            <a:ext cx="10494225" cy="830997"/>
          </a:xfrm>
          <a:prstGeom prst="rect">
            <a:avLst/>
          </a:prstGeom>
          <a:ln>
            <a:solidFill>
              <a:srgbClr val="152C5F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u="sng" dirty="0"/>
              <a:t>Founded in May 1970</a:t>
            </a:r>
            <a:r>
              <a:rPr lang="en-US" sz="1600" dirty="0"/>
              <a:t>, the </a:t>
            </a:r>
            <a:r>
              <a:rPr lang="en-US" sz="1600" b="1" u="sng" dirty="0"/>
              <a:t>Odessa Branch of the Institute of Economics of the Academy of Sciences </a:t>
            </a:r>
            <a:r>
              <a:rPr lang="en-US" sz="1600" dirty="0"/>
              <a:t>was aimed at solving of problems of maritime transport development and related industries improving on basis of program-targeted </a:t>
            </a:r>
            <a:r>
              <a:rPr lang="en-US" sz="1600" dirty="0" smtClean="0"/>
              <a:t>planning, </a:t>
            </a:r>
            <a:r>
              <a:rPr lang="en-US" sz="1600" dirty="0"/>
              <a:t>modeling of economic and </a:t>
            </a:r>
            <a:r>
              <a:rPr lang="en-US" sz="1600" dirty="0" smtClean="0"/>
              <a:t>ecological </a:t>
            </a:r>
            <a:r>
              <a:rPr lang="en-US" sz="1600" dirty="0"/>
              <a:t>processes, economic research of marine resources, research of ecosystems</a:t>
            </a:r>
            <a:endParaRPr lang="uk-UA" sz="16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5644367" y="2840804"/>
            <a:ext cx="242316" cy="2363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5644367" y="4062880"/>
            <a:ext cx="242316" cy="2363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5666638" y="4862864"/>
            <a:ext cx="242316" cy="2363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8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80E76F-4D03-B380-DC23-E4A05798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016"/>
            <a:ext cx="12192000" cy="676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EF88E360-16CA-E183-2B63-4220C8ADA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447" y="941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4" y="701968"/>
            <a:ext cx="1548056" cy="90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4401" y="609500"/>
            <a:ext cx="10428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dirty="0" smtClean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 departments of the State 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Organization “Institute of Market </a:t>
            </a: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b="1" dirty="0" err="1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Economic&amp;Ecological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Researches </a:t>
            </a:r>
            <a:r>
              <a:rPr lang="en-US" sz="1600" b="1" dirty="0" smtClean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NAS of Ukraine” </a:t>
            </a:r>
            <a:endParaRPr lang="en-US" sz="1600" b="1" dirty="0" smtClean="0">
              <a:solidFill>
                <a:srgbClr val="152C5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200" b="1" u="sng" dirty="0" smtClean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US" sz="1200" b="1" u="sng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://impeer.org.ua</a:t>
            </a:r>
            <a:r>
              <a:rPr lang="en-US" sz="1200" b="1" u="sng" dirty="0" smtClean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/</a:t>
            </a:r>
            <a:r>
              <a:rPr lang="en-US" sz="1200" b="1" u="sng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oss_iprei@ukr.net </a:t>
            </a:r>
            <a:endParaRPr lang="en-US" sz="1200" b="1" u="sng" dirty="0" smtClean="0">
              <a:solidFill>
                <a:srgbClr val="0070C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693628880"/>
              </p:ext>
            </p:extLst>
          </p:nvPr>
        </p:nvGraphicFramePr>
        <p:xfrm>
          <a:off x="914402" y="1532830"/>
          <a:ext cx="10545818" cy="507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62531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80E76F-4D03-B380-DC23-E4A05798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23"/>
            <a:ext cx="12192000" cy="676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EF88E360-16CA-E183-2B63-4220C8ADA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447" y="941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9" y="176587"/>
            <a:ext cx="2393346" cy="139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8135" y="154121"/>
            <a:ext cx="8219326" cy="6617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dirty="0" smtClean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Main Goals 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b="1" dirty="0" smtClean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achievements of the State 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Organization “Institute of Market </a:t>
            </a:r>
          </a:p>
          <a:p>
            <a:pPr algn="ctr">
              <a:spcAft>
                <a:spcPts val="600"/>
              </a:spcAft>
              <a:tabLst>
                <a:tab pos="1079500" algn="l"/>
              </a:tabLst>
            </a:pP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b="1" dirty="0" err="1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Economic&amp;Ecological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Researches </a:t>
            </a:r>
            <a:r>
              <a:rPr lang="en-US" sz="1600" b="1" dirty="0" smtClean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en-US" sz="1600" b="1" dirty="0">
                <a:solidFill>
                  <a:srgbClr val="152C5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NAS of Ukraine” </a:t>
            </a:r>
            <a:endParaRPr lang="en-US" sz="1600" b="1" dirty="0" smtClean="0">
              <a:solidFill>
                <a:srgbClr val="152C5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9847" y="941295"/>
            <a:ext cx="825761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Econology</a:t>
            </a:r>
            <a:r>
              <a:rPr lang="en-US" dirty="0" smtClean="0"/>
              <a:t> scientific direction design and development (economics of ocean-systems resources use) – founded in </a:t>
            </a:r>
            <a:r>
              <a:rPr lang="en-US" dirty="0"/>
              <a:t>1980s. Maritime Doctrine of </a:t>
            </a:r>
            <a:r>
              <a:rPr lang="en-US" dirty="0" smtClean="0"/>
              <a:t>Ukraine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837147" y="2152871"/>
            <a:ext cx="1031031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Postulates of Regional </a:t>
            </a:r>
            <a:r>
              <a:rPr lang="en-US" b="1" dirty="0" smtClean="0"/>
              <a:t>Green economy</a:t>
            </a:r>
            <a:r>
              <a:rPr lang="en-US" dirty="0" smtClean="0"/>
              <a:t> development, entrepreneurship, </a:t>
            </a:r>
            <a:r>
              <a:rPr lang="en-US" b="1" dirty="0" smtClean="0"/>
              <a:t>digitalization, AI, open science</a:t>
            </a:r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837147" y="3357445"/>
            <a:ext cx="1031031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Scientists of the Institute were and are consultants of governmental authorities (President of Ukraine, Prime Minister, Ministries of Economy, of Ecology, Transport and Infrastructure, Post-war Recovery </a:t>
            </a:r>
            <a:r>
              <a:rPr lang="en-US" dirty="0" err="1" smtClean="0"/>
              <a:t>Comission</a:t>
            </a:r>
            <a:r>
              <a:rPr lang="en-US" dirty="0" smtClean="0"/>
              <a:t>)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837147" y="1691778"/>
            <a:ext cx="1031031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Projects and Drafts of Laws On Special Conditions of </a:t>
            </a:r>
            <a:r>
              <a:rPr lang="en-US" b="1" dirty="0" smtClean="0"/>
              <a:t>Investment Activity </a:t>
            </a:r>
            <a:r>
              <a:rPr lang="en-US" dirty="0" smtClean="0"/>
              <a:t>achieving in depressive regions  </a:t>
            </a:r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837147" y="2617645"/>
            <a:ext cx="1031031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Numerous analytical reviews on strategic markets development, green economy, sustainable development, </a:t>
            </a:r>
            <a:r>
              <a:rPr lang="en-US" b="1" dirty="0" smtClean="0"/>
              <a:t>solutions for marine </a:t>
            </a:r>
            <a:r>
              <a:rPr lang="en-US" b="1" dirty="0"/>
              <a:t>economy </a:t>
            </a:r>
            <a:r>
              <a:rPr lang="en-US" b="1" dirty="0" smtClean="0"/>
              <a:t>and aquaculture. Nature assets evaluation</a:t>
            </a:r>
            <a:endParaRPr lang="uk-U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7147" y="4715290"/>
            <a:ext cx="943701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l-GR"/>
            </a:defPPr>
            <a:lvl1pPr algn="ctr"/>
          </a:lstStyle>
          <a:p>
            <a:r>
              <a:rPr lang="en-US" dirty="0"/>
              <a:t>Cohesion Policy postulates for Ukraine recovery and Regional economic development</a:t>
            </a:r>
            <a:endParaRPr lang="uk-UA" dirty="0"/>
          </a:p>
        </p:txBody>
      </p:sp>
      <p:sp>
        <p:nvSpPr>
          <p:cNvPr id="18" name="TextBox 17"/>
          <p:cNvSpPr txBox="1"/>
          <p:nvPr/>
        </p:nvSpPr>
        <p:spPr>
          <a:xfrm>
            <a:off x="837147" y="5203939"/>
            <a:ext cx="856895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l-GR"/>
            </a:defPPr>
            <a:lvl1pPr algn="ctr"/>
          </a:lstStyle>
          <a:p>
            <a:r>
              <a:rPr lang="en-US" dirty="0"/>
              <a:t>Methodology of Regional Innovative Development </a:t>
            </a:r>
            <a:r>
              <a:rPr lang="en-US" dirty="0" smtClean="0"/>
              <a:t>Strategies. Research infrastructures </a:t>
            </a:r>
            <a:endParaRPr lang="uk-UA" dirty="0"/>
          </a:p>
        </p:txBody>
      </p:sp>
      <p:sp>
        <p:nvSpPr>
          <p:cNvPr id="22" name="TextBox 21"/>
          <p:cNvSpPr txBox="1"/>
          <p:nvPr/>
        </p:nvSpPr>
        <p:spPr>
          <a:xfrm>
            <a:off x="837147" y="4158181"/>
            <a:ext cx="1031031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l-GR"/>
            </a:defPPr>
            <a:lvl1pPr algn="ctr"/>
          </a:lstStyle>
          <a:p>
            <a:r>
              <a:rPr lang="en-US" b="1" dirty="0"/>
              <a:t>SDG-indicators</a:t>
            </a:r>
            <a:r>
              <a:rPr lang="en-US" dirty="0"/>
              <a:t> adopted for Ukrainian regions, UN Green Industry Indicators Implementation Methodology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5577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B8AB5-D2DB-6568-AA1B-46A02736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9D31D633-4D0B-8D29-EA32-618D7AC1E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3" y="-1"/>
            <a:ext cx="12586550" cy="70172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D2D28A-62C1-64C6-1D02-D9CB803682A1}"/>
              </a:ext>
            </a:extLst>
          </p:cNvPr>
          <p:cNvSpPr txBox="1"/>
          <p:nvPr/>
        </p:nvSpPr>
        <p:spPr>
          <a:xfrm>
            <a:off x="1212288" y="212617"/>
            <a:ext cx="8291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</a:t>
            </a:r>
            <a:r>
              <a:rPr lang="it-IT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AT" sz="2400" dirty="0" smtClean="0"/>
              <a:t>EMFAF-2023-PIA-FLAGSHIP-2-BLACK</a:t>
            </a:r>
            <a:r>
              <a:rPr lang="it-IT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494" y="963114"/>
            <a:ext cx="5720406" cy="203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494" y="3000053"/>
            <a:ext cx="5830420" cy="28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3852" y="963114"/>
            <a:ext cx="462064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RESPONSE is a cross-national 3-year long project (01/10/2023 – 30/09/2026), supported by the European Union within the framework of the European Maritime, Fisheries and Aquaculture Fund (EMFAF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3853" y="2874588"/>
            <a:ext cx="4620641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It aims to </a:t>
            </a:r>
            <a:r>
              <a:rPr lang="en-US" b="1" dirty="0"/>
              <a:t>develop and test new training schemes and curricula for the monitoring, reporting, management and mitigation of marine pollution, with particular attention to pollution caused by armed conflicts.</a:t>
            </a:r>
            <a:r>
              <a:rPr lang="en-US" dirty="0"/>
              <a:t> The stakeholders’ societal needs and requirements will drive the co-creation of the framework for the establishment and operation of an advanced training </a:t>
            </a:r>
            <a:r>
              <a:rPr lang="en-US" dirty="0" smtClean="0"/>
              <a:t>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96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B8AB5-D2DB-6568-AA1B-46A02736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9D31D633-4D0B-8D29-EA32-618D7AC1E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3" y="-1"/>
            <a:ext cx="12586550" cy="70172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D2D28A-62C1-64C6-1D02-D9CB803682A1}"/>
              </a:ext>
            </a:extLst>
          </p:cNvPr>
          <p:cNvSpPr txBox="1"/>
          <p:nvPr/>
        </p:nvSpPr>
        <p:spPr>
          <a:xfrm>
            <a:off x="1212288" y="212617"/>
            <a:ext cx="8291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Project Team </a:t>
            </a:r>
            <a:endParaRPr lang="en-US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046341"/>
              </p:ext>
            </p:extLst>
          </p:nvPr>
        </p:nvGraphicFramePr>
        <p:xfrm>
          <a:off x="794441" y="1064024"/>
          <a:ext cx="10157810" cy="3059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562"/>
                <a:gridCol w="2031562"/>
                <a:gridCol w="2031562"/>
                <a:gridCol w="2031562"/>
                <a:gridCol w="2031562"/>
              </a:tblGrid>
              <a:tr h="130693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175213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Borys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Burkynskyi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Director of the Institute,</a:t>
                      </a:r>
                      <a:r>
                        <a:rPr lang="en-US" sz="1400" baseline="0" dirty="0" smtClean="0"/>
                        <a:t> Academician of the NAS of Ukraine, Professor,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Doctor of Economics</a:t>
                      </a:r>
                    </a:p>
                    <a:p>
                      <a:pPr algn="ctr"/>
                      <a:r>
                        <a:rPr lang="de-AT" sz="1400" dirty="0" smtClean="0"/>
                        <a:t>Chairperson</a:t>
                      </a:r>
                      <a:endParaRPr lang="ru-RU" sz="14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Oleksandr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Laiko</a:t>
                      </a:r>
                      <a:endParaRPr lang="en-US" dirty="0" smtClean="0"/>
                    </a:p>
                    <a:p>
                      <a:pPr algn="ctr"/>
                      <a:r>
                        <a:rPr lang="en-US" sz="1400" baseline="0" dirty="0" smtClean="0"/>
                        <a:t>Deputy-d</a:t>
                      </a:r>
                      <a:r>
                        <a:rPr lang="en-US" sz="1400" dirty="0" smtClean="0"/>
                        <a:t>irector of the Institute for</a:t>
                      </a:r>
                      <a:r>
                        <a:rPr lang="en-US" sz="1400" baseline="0" dirty="0" smtClean="0"/>
                        <a:t> scientific work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Professor,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Doctor of Economics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Project</a:t>
                      </a:r>
                      <a:r>
                        <a:rPr lang="en-US" sz="1400" baseline="0" dirty="0" smtClean="0"/>
                        <a:t> Manager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Nina </a:t>
                      </a:r>
                      <a:r>
                        <a:rPr lang="en-US" dirty="0" err="1" smtClean="0"/>
                        <a:t>Khumarova</a:t>
                      </a:r>
                      <a:endParaRPr lang="en-US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Deputy-director of the Institute for scientific work, Corresponding-member </a:t>
                      </a:r>
                      <a:r>
                        <a:rPr lang="en-US" sz="1200" baseline="0" dirty="0" smtClean="0"/>
                        <a:t>of the NAS of Ukraine,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Professor,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Doctor of Economics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Project Expert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Olga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Golikova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Scientific secretary of the Institute,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Phd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(Economics)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Project Expert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Pavlo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Bulanovich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Deputy-director of the Institute,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Phd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(Economics)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Project Expert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"/>
          <a:stretch/>
        </p:blipFill>
        <p:spPr bwMode="auto">
          <a:xfrm>
            <a:off x="2825394" y="1013327"/>
            <a:ext cx="1972636" cy="131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8"/>
          <a:stretch/>
        </p:blipFill>
        <p:spPr bwMode="auto">
          <a:xfrm>
            <a:off x="850066" y="1013325"/>
            <a:ext cx="1884095" cy="131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-3700" r="-267" b="37746"/>
          <a:stretch/>
        </p:blipFill>
        <p:spPr bwMode="auto">
          <a:xfrm>
            <a:off x="4858357" y="934948"/>
            <a:ext cx="1993303" cy="139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4607" b="29687"/>
          <a:stretch/>
        </p:blipFill>
        <p:spPr bwMode="auto">
          <a:xfrm>
            <a:off x="8969338" y="1013328"/>
            <a:ext cx="1890445" cy="131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DSC_404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8" b="33916"/>
          <a:stretch/>
        </p:blipFill>
        <p:spPr bwMode="auto">
          <a:xfrm>
            <a:off x="6909835" y="1013329"/>
            <a:ext cx="1981450" cy="13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27" y="3992589"/>
            <a:ext cx="1967083" cy="179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17674" r="45758" b="7848"/>
          <a:stretch/>
        </p:blipFill>
        <p:spPr>
          <a:xfrm>
            <a:off x="850063" y="3968996"/>
            <a:ext cx="1714119" cy="1828163"/>
          </a:xfrm>
          <a:prstGeom prst="rect">
            <a:avLst/>
          </a:prstGeom>
        </p:spPr>
      </p:pic>
      <p:pic>
        <p:nvPicPr>
          <p:cNvPr id="3084" name="Picture 12" descr="https://impeer.org.ua/wp-content/uploads/2023/06/photo_2023-04-11_13-49-59-150x15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3851" r="-11837" b="873"/>
          <a:stretch/>
        </p:blipFill>
        <p:spPr bwMode="auto">
          <a:xfrm>
            <a:off x="7536221" y="3994366"/>
            <a:ext cx="1967083" cy="181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76510" y="3968996"/>
            <a:ext cx="1761234" cy="1812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dirty="0" smtClean="0"/>
              <a:t>Olga </a:t>
            </a:r>
            <a:r>
              <a:rPr lang="en-US" dirty="0" err="1" smtClean="0"/>
              <a:t>Iermakova</a:t>
            </a:r>
            <a:endParaRPr lang="en-US" dirty="0" smtClean="0"/>
          </a:p>
          <a:p>
            <a:pPr algn="ctr"/>
            <a:endParaRPr lang="en-US" sz="800" dirty="0"/>
          </a:p>
          <a:p>
            <a:pPr algn="ctr"/>
            <a:r>
              <a:rPr lang="en-US" sz="1200" dirty="0"/>
              <a:t>Head of the  </a:t>
            </a:r>
            <a:r>
              <a:rPr lang="en-US" sz="1200" dirty="0" smtClean="0"/>
              <a:t>Department of Economic </a:t>
            </a:r>
            <a:r>
              <a:rPr lang="en-US" sz="1200" dirty="0"/>
              <a:t>and Ecological Development of Seaside </a:t>
            </a:r>
            <a:r>
              <a:rPr lang="en-US" sz="1200" dirty="0" smtClean="0"/>
              <a:t>Regions, Professor,</a:t>
            </a:r>
          </a:p>
          <a:p>
            <a:pPr algn="ctr"/>
            <a:r>
              <a:rPr lang="en-US" sz="1200" dirty="0" smtClean="0"/>
              <a:t>Doctor </a:t>
            </a:r>
            <a:r>
              <a:rPr lang="en-US" sz="1200" dirty="0"/>
              <a:t>of Economics</a:t>
            </a:r>
          </a:p>
          <a:p>
            <a:pPr algn="ctr"/>
            <a:r>
              <a:rPr lang="en-US" sz="1400" dirty="0" smtClean="0"/>
              <a:t>Project Expert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704814" y="3984725"/>
            <a:ext cx="1680753" cy="17967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l-GR" dirty="0"/>
              <a:t>Iryna Tsynalevska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200" dirty="0"/>
              <a:t>Senior Research </a:t>
            </a:r>
            <a:r>
              <a:rPr lang="en-US" sz="1200" dirty="0" smtClean="0"/>
              <a:t>Fellow of Regional </a:t>
            </a:r>
            <a:r>
              <a:rPr lang="en-US" sz="1200" dirty="0"/>
              <a:t>Economic Systems Development </a:t>
            </a:r>
            <a:r>
              <a:rPr lang="en-US" sz="1200" dirty="0" smtClean="0"/>
              <a:t>Department</a:t>
            </a:r>
          </a:p>
          <a:p>
            <a:pPr algn="ctr"/>
            <a:r>
              <a:rPr lang="en-US" sz="1200" dirty="0" smtClean="0"/>
              <a:t>PhD </a:t>
            </a:r>
            <a:r>
              <a:rPr lang="en-US" sz="1200" dirty="0"/>
              <a:t>Econ, </a:t>
            </a:r>
            <a:endParaRPr lang="en-US" sz="1200" dirty="0" smtClean="0"/>
          </a:p>
          <a:p>
            <a:pPr algn="ctr"/>
            <a:r>
              <a:rPr lang="en-US" sz="1400" dirty="0" smtClean="0"/>
              <a:t>Project Expert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9137863" y="3984725"/>
            <a:ext cx="1721920" cy="1828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l-GR" dirty="0"/>
              <a:t>Oleksandra Vorobiova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200" dirty="0"/>
              <a:t>Senior Research Fellow of Economic Regulation of Nature </a:t>
            </a:r>
            <a:r>
              <a:rPr lang="en-US" sz="1200" dirty="0" smtClean="0"/>
              <a:t>Management Department</a:t>
            </a:r>
            <a:endParaRPr lang="en-US" sz="1200" dirty="0"/>
          </a:p>
          <a:p>
            <a:pPr algn="ctr"/>
            <a:r>
              <a:rPr lang="en-US" sz="1200" dirty="0" smtClean="0"/>
              <a:t>PhD </a:t>
            </a:r>
            <a:r>
              <a:rPr lang="en-US" sz="1200" dirty="0"/>
              <a:t>Econ, </a:t>
            </a:r>
          </a:p>
          <a:p>
            <a:pPr algn="ctr"/>
            <a:r>
              <a:rPr lang="en-US" sz="1400" dirty="0"/>
              <a:t>Project Expert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300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4A40EC-E824-C381-D194-D780F7308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879AA67B-2E5F-DD75-0E82-C133ADD7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64"/>
            <a:ext cx="12287477" cy="6911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D98543-C027-3101-FB95-E16B44313F7E}"/>
              </a:ext>
            </a:extLst>
          </p:cNvPr>
          <p:cNvSpPr txBox="1"/>
          <p:nvPr/>
        </p:nvSpPr>
        <p:spPr>
          <a:xfrm>
            <a:off x="1576314" y="846776"/>
            <a:ext cx="8291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events  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7208B75-64E2-0393-4416-5FD28FD1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637" y="1190542"/>
            <a:ext cx="9172367" cy="4645180"/>
          </a:xfrm>
          <a:scene3d>
            <a:camera prst="orthographicFront"/>
            <a:lightRig rig="threePt" dir="t"/>
          </a:scene3d>
          <a:sp3d>
            <a:bevelB w="114300" prst="artDeco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National Co-Creation Workshop Programme for Development of Training Programs for Responding to Marine </a:t>
            </a:r>
            <a:r>
              <a:rPr lang="en-GB" sz="1800" b="1" dirty="0" smtClean="0"/>
              <a:t>Pollution </a:t>
            </a:r>
            <a:r>
              <a:rPr lang="en-GB" sz="1800" b="1" dirty="0"/>
              <a:t>(</a:t>
            </a:r>
            <a:r>
              <a:rPr lang="en-GB" sz="1800" b="1" dirty="0" err="1"/>
              <a:t>Odesa</a:t>
            </a:r>
            <a:r>
              <a:rPr lang="en-GB" sz="1800" b="1" dirty="0"/>
              <a:t>, Ukraine)</a:t>
            </a:r>
            <a:endParaRPr lang="ru-RU" sz="1800" dirty="0"/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b="1" kern="1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 bwMode="auto">
          <a:xfrm>
            <a:off x="774212" y="1777428"/>
            <a:ext cx="4216341" cy="251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52" y="1777428"/>
            <a:ext cx="2884272" cy="251717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24" y="1777428"/>
            <a:ext cx="3632232" cy="251717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26" y="4294598"/>
            <a:ext cx="3462390" cy="20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4A40EC-E824-C381-D194-D780F7308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879AA67B-2E5F-DD75-0E82-C133ADD7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2200879" cy="6862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D98543-C027-3101-FB95-E16B44313F7E}"/>
              </a:ext>
            </a:extLst>
          </p:cNvPr>
          <p:cNvSpPr txBox="1"/>
          <p:nvPr/>
        </p:nvSpPr>
        <p:spPr>
          <a:xfrm>
            <a:off x="1576315" y="1109020"/>
            <a:ext cx="8291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events  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7208B75-64E2-0393-4416-5FD28FD1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504" y="1570685"/>
            <a:ext cx="9172367" cy="4645180"/>
          </a:xfrm>
          <a:scene3d>
            <a:camera prst="orthographicFront"/>
            <a:lightRig rig="threePt" dir="t"/>
          </a:scene3d>
          <a:sp3d>
            <a:bevelB w="114300" prst="artDeco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smtClean="0"/>
              <a:t>Stakeholders’ interviews </a:t>
            </a:r>
            <a:r>
              <a:rPr lang="en-GB" sz="1800" b="1" dirty="0"/>
              <a:t>(</a:t>
            </a:r>
            <a:r>
              <a:rPr lang="en-GB" sz="1800" b="1" dirty="0" err="1"/>
              <a:t>Odesa</a:t>
            </a:r>
            <a:r>
              <a:rPr lang="en-GB" sz="1800" b="1" dirty="0"/>
              <a:t>, Ukraine)</a:t>
            </a:r>
            <a:endParaRPr lang="ru-RU" sz="1800" dirty="0"/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1800" b="1" kern="1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16098" r="50247" b="50821"/>
          <a:stretch/>
        </p:blipFill>
        <p:spPr bwMode="auto">
          <a:xfrm>
            <a:off x="4162744" y="2017919"/>
            <a:ext cx="3855579" cy="219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t="26038" r="70173" b="51648"/>
          <a:stretch/>
        </p:blipFill>
        <p:spPr bwMode="auto">
          <a:xfrm>
            <a:off x="6956781" y="2034146"/>
            <a:ext cx="2123084" cy="21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15958" r="49656" b="50920"/>
          <a:stretch/>
        </p:blipFill>
        <p:spPr bwMode="auto">
          <a:xfrm>
            <a:off x="1004058" y="2001692"/>
            <a:ext cx="3861904" cy="219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 r="12942"/>
          <a:stretch/>
        </p:blipFill>
        <p:spPr bwMode="auto">
          <a:xfrm>
            <a:off x="1576315" y="4214468"/>
            <a:ext cx="1818661" cy="170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Бень Андрій Павлович - Херсонська Державна Морська Академі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447" y="4206354"/>
            <a:ext cx="2685086" cy="17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Директор – Ukrainian scientific center of Ecology of Sea (UkrSCES)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23147"/>
          <a:stretch/>
        </p:blipFill>
        <p:spPr bwMode="auto">
          <a:xfrm>
            <a:off x="8805294" y="2034146"/>
            <a:ext cx="1831290" cy="21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r="62321"/>
          <a:stretch/>
        </p:blipFill>
        <p:spPr bwMode="auto">
          <a:xfrm>
            <a:off x="6091560" y="4206354"/>
            <a:ext cx="1458229" cy="17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7" r="10287"/>
          <a:stretch/>
        </p:blipFill>
        <p:spPr bwMode="auto">
          <a:xfrm>
            <a:off x="7549789" y="4234046"/>
            <a:ext cx="1619356" cy="168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89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8640"/>
            <a:ext cx="10271787" cy="648072"/>
          </a:xfrm>
          <a:solidFill>
            <a:schemeClr val="accent1">
              <a:lumMod val="20000"/>
              <a:lumOff val="80000"/>
              <a:alpha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ffectLst/>
              </a:rPr>
              <a:t>Prospects of the RESPONSE Project</a:t>
            </a:r>
            <a:endParaRPr lang="ru-RU" sz="2800" dirty="0">
              <a:effectLst/>
            </a:endParaRPr>
          </a:p>
        </p:txBody>
      </p:sp>
      <p:pic>
        <p:nvPicPr>
          <p:cNvPr id="10244" name="Picture 7" descr="H:\ІПРЕЕД\Лого\LogoEngli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838" y="206382"/>
            <a:ext cx="1502516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www.response-project.com/wp-content/uploads/2024/01/ASDFG-02-1024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9" y="862678"/>
            <a:ext cx="209189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6153" y="1124744"/>
            <a:ext cx="902500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Create improved curricula together with key </a:t>
            </a:r>
            <a:r>
              <a:rPr lang="en-US" dirty="0" smtClean="0">
                <a:solidFill>
                  <a:prstClr val="black"/>
                </a:solidFill>
              </a:rPr>
              <a:t>stakeholders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A </a:t>
            </a:r>
            <a:r>
              <a:rPr lang="en-US" dirty="0">
                <a:solidFill>
                  <a:prstClr val="black"/>
                </a:solidFill>
              </a:rPr>
              <a:t>practical guide, a methodological guide for application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8" name="Picture 4" descr="https://www.response-project.com/wp-content/uploads/2024/01/ASDFG-03-1024x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4" y="2515858"/>
            <a:ext cx="2715668" cy="225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27383" y="2904083"/>
            <a:ext cx="852169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Digital toolkit for curriculum creation, delivery and </a:t>
            </a:r>
            <a:r>
              <a:rPr lang="en-US" dirty="0" smtClean="0">
                <a:solidFill>
                  <a:prstClr val="black"/>
                </a:solidFill>
              </a:rPr>
              <a:t>updating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Regional </a:t>
            </a:r>
            <a:r>
              <a:rPr lang="en-US" dirty="0">
                <a:solidFill>
                  <a:prstClr val="black"/>
                </a:solidFill>
              </a:rPr>
              <a:t>Action Plan for Stakeholder Empowerment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50" name="Picture 6" descr="https://www.response-project.com/wp-content/uploads/2024/01/ASDFG-04-1024x10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8" y="4581135"/>
            <a:ext cx="2202416" cy="20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3524" y="4621699"/>
            <a:ext cx="9033117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Approbation and refinement of </a:t>
            </a:r>
            <a:r>
              <a:rPr lang="en-US" dirty="0" smtClean="0">
                <a:solidFill>
                  <a:prstClr val="black"/>
                </a:solidFill>
              </a:rPr>
              <a:t>curricula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Organization </a:t>
            </a:r>
            <a:r>
              <a:rPr lang="en-US" dirty="0">
                <a:solidFill>
                  <a:prstClr val="black"/>
                </a:solidFill>
              </a:rPr>
              <a:t>of national </a:t>
            </a:r>
            <a:r>
              <a:rPr lang="en-US" dirty="0" smtClean="0">
                <a:solidFill>
                  <a:prstClr val="black"/>
                </a:solidFill>
              </a:rPr>
              <a:t>workshops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Factual </a:t>
            </a:r>
            <a:r>
              <a:rPr lang="en-US" dirty="0">
                <a:solidFill>
                  <a:prstClr val="black"/>
                </a:solidFill>
              </a:rPr>
              <a:t>training for </a:t>
            </a:r>
            <a:r>
              <a:rPr lang="en-US" dirty="0" smtClean="0">
                <a:solidFill>
                  <a:prstClr val="black"/>
                </a:solidFill>
              </a:rPr>
              <a:t>stakeholders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Achieve </a:t>
            </a:r>
            <a:r>
              <a:rPr lang="en-US" dirty="0">
                <a:solidFill>
                  <a:prstClr val="black"/>
                </a:solidFill>
              </a:rPr>
              <a:t>operational readiness for pollution response and risk assessment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5" descr="http://www.response-project.com/wp-content/uploads/2024/03/EN_Co-fundedbytheEU_RGB_POS-1024x228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4" y="6440558"/>
            <a:ext cx="1939713" cy="32385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092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CB28BCE2AD074B9BD7E1ABAFD1CE59" ma:contentTypeVersion="14" ma:contentTypeDescription="Create a new document." ma:contentTypeScope="" ma:versionID="79027cd1d6aad2a50490f686474b44de">
  <xsd:schema xmlns:xsd="http://www.w3.org/2001/XMLSchema" xmlns:xs="http://www.w3.org/2001/XMLSchema" xmlns:p="http://schemas.microsoft.com/office/2006/metadata/properties" xmlns:ns2="53ec8f64-4643-4704-b5d7-6aa1f834e0c0" xmlns:ns3="bd352479-bd74-44f4-bdaa-b258a567c527" targetNamespace="http://schemas.microsoft.com/office/2006/metadata/properties" ma:root="true" ma:fieldsID="fca56d6560d05b5c25efc1f75850bea1" ns2:_="" ns3:_="">
    <xsd:import namespace="53ec8f64-4643-4704-b5d7-6aa1f834e0c0"/>
    <xsd:import namespace="bd352479-bd74-44f4-bdaa-b258a567c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c8f64-4643-4704-b5d7-6aa1f834e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be40285-c3d6-4210-a990-8ba76ae186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52479-bd74-44f4-bdaa-b258a567c52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40e8733-bb1b-41a2-914e-be1f6aa3c774}" ma:internalName="TaxCatchAll" ma:showField="CatchAllData" ma:web="bd352479-bd74-44f4-bdaa-b258a567c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ec8f64-4643-4704-b5d7-6aa1f834e0c0">
      <Terms xmlns="http://schemas.microsoft.com/office/infopath/2007/PartnerControls"/>
    </lcf76f155ced4ddcb4097134ff3c332f>
    <TaxCatchAll xmlns="bd352479-bd74-44f4-bdaa-b258a567c527" xsi:nil="true"/>
  </documentManagement>
</p:properties>
</file>

<file path=customXml/itemProps1.xml><?xml version="1.0" encoding="utf-8"?>
<ds:datastoreItem xmlns:ds="http://schemas.openxmlformats.org/officeDocument/2006/customXml" ds:itemID="{AF0D1F79-5FDB-47C8-ACEB-E64F7DB287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8B6287-21E2-46EE-84E5-8D0FF88416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ec8f64-4643-4704-b5d7-6aa1f834e0c0"/>
    <ds:schemaRef ds:uri="bd352479-bd74-44f4-bdaa-b258a567c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0D714D-BDBD-4394-9DFD-39E88F8346E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ec8f64-4643-4704-b5d7-6aa1f834e0c0"/>
    <ds:schemaRef ds:uri="bd352479-bd74-44f4-bdaa-b258a567c52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914</Words>
  <Application>Microsoft Office PowerPoint</Application>
  <PresentationFormat>Произвольный</PresentationFormat>
  <Paragraphs>107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Θέμα του Office</vt:lpstr>
      <vt:lpstr>Открытая</vt:lpstr>
      <vt:lpstr>Blue Segoe 4-3 template-template_April-17-2007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Prospects of the RESPONSE Project</vt:lpstr>
      <vt:lpstr>Prospects of the Response</vt:lpstr>
      <vt:lpstr> Thank you for you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Χρήστης των Windows</dc:creator>
  <cp:lastModifiedBy>Alex</cp:lastModifiedBy>
  <cp:revision>59</cp:revision>
  <dcterms:created xsi:type="dcterms:W3CDTF">2025-01-09T14:05:16Z</dcterms:created>
  <dcterms:modified xsi:type="dcterms:W3CDTF">2025-03-12T12:29:28Z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0x010100A3CB28BCE2AD074B9BD7E1ABAFD1CE59</vt:lpwstr>
  </property>
</Properties>
</file>