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</p:sldMasterIdLst>
  <p:notesMasterIdLst>
    <p:notesMasterId r:id="rId23"/>
  </p:notesMasterIdLst>
  <p:sldIdLst>
    <p:sldId id="256" r:id="rId4"/>
    <p:sldId id="277" r:id="rId5"/>
    <p:sldId id="278" r:id="rId6"/>
    <p:sldId id="279" r:id="rId7"/>
    <p:sldId id="282" r:id="rId8"/>
    <p:sldId id="288" r:id="rId9"/>
    <p:sldId id="291" r:id="rId10"/>
    <p:sldId id="286" r:id="rId11"/>
    <p:sldId id="284" r:id="rId12"/>
    <p:sldId id="292" r:id="rId13"/>
    <p:sldId id="296" r:id="rId14"/>
    <p:sldId id="295" r:id="rId15"/>
    <p:sldId id="293" r:id="rId16"/>
    <p:sldId id="294" r:id="rId17"/>
    <p:sldId id="298" r:id="rId18"/>
    <p:sldId id="281" r:id="rId19"/>
    <p:sldId id="287" r:id="rId20"/>
    <p:sldId id="289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73BD"/>
    <a:srgbClr val="DBC8DC"/>
    <a:srgbClr val="3C7F88"/>
    <a:srgbClr val="47B6EE"/>
    <a:srgbClr val="3EA8D0"/>
    <a:srgbClr val="FCA7DE"/>
    <a:srgbClr val="543480"/>
    <a:srgbClr val="FCA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1815" autoAdjust="0"/>
  </p:normalViewPr>
  <p:slideViewPr>
    <p:cSldViewPr snapToGrid="0"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297FD-E3F0-40C7-A0AE-16A7E9F00DC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5E760-644A-4EA2-98B5-9F3870D74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2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696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3336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481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709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8912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0859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4826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618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455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3255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134075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29489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1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9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5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11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3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24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50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52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66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5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8000" contras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6861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73E87"/>
                </a:solidFill>
              </a:rPr>
              <a:pPr/>
              <a:t>02.02.2024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6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049" y="156235"/>
            <a:ext cx="5743977" cy="145531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  <a:latin typeface="+mn-lt"/>
              </a:rPr>
              <a:t>ЗВІТ за2023 рік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0959" y="1946512"/>
            <a:ext cx="3560281" cy="1917150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uk-UA" sz="1800" b="1" smtClean="0">
                <a:solidFill>
                  <a:schemeClr val="bg1"/>
                </a:solidFill>
              </a:rPr>
              <a:t>Ради </a:t>
            </a:r>
            <a:r>
              <a:rPr lang="uk-UA" sz="1800" b="1" dirty="0">
                <a:solidFill>
                  <a:schemeClr val="bg1"/>
                </a:solidFill>
              </a:rPr>
              <a:t>молодих вчених </a:t>
            </a:r>
            <a:endParaRPr lang="ru-RU" sz="1800" b="1" dirty="0">
              <a:solidFill>
                <a:schemeClr val="bg1"/>
              </a:solidFill>
            </a:endParaRPr>
          </a:p>
          <a:p>
            <a:r>
              <a:rPr lang="uk-UA" sz="1800" b="1" dirty="0">
                <a:solidFill>
                  <a:schemeClr val="bg1"/>
                </a:solidFill>
              </a:rPr>
              <a:t>ДУ «Інститут ринку і економіко-екологічних досліджень НАН України»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42182" y="3987508"/>
            <a:ext cx="3163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https://impeer.org.ua/youngscientists</a:t>
            </a:r>
            <a:r>
              <a:rPr lang="en-US" sz="1400" dirty="0" smtClean="0">
                <a:solidFill>
                  <a:schemeClr val="bg1"/>
                </a:solidFill>
              </a:rPr>
              <a:t>/</a:t>
            </a:r>
            <a:endParaRPr lang="uk-UA" sz="1400" dirty="0" smtClean="0">
              <a:solidFill>
                <a:schemeClr val="bg1"/>
              </a:solidFill>
            </a:endParaRPr>
          </a:p>
          <a:p>
            <a:endParaRPr lang="uk-UA" sz="1400" dirty="0" smtClean="0">
              <a:solidFill>
                <a:schemeClr val="bg1"/>
              </a:solidFill>
              <a:latin typeface="Arial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</a:rPr>
              <a:t>https</a:t>
            </a:r>
            <a:r>
              <a:rPr lang="en-US" sz="1400" dirty="0">
                <a:solidFill>
                  <a:schemeClr val="bg1"/>
                </a:solidFill>
                <a:latin typeface="Arial"/>
              </a:rPr>
              <a:t>://t.me/+FjUmrLGk_YY3ZWNi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57" y="3156239"/>
            <a:ext cx="1662538" cy="16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868" y="147782"/>
            <a:ext cx="7886700" cy="78552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 err="1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Співорганізація</a:t>
            </a:r>
            <a:r>
              <a:rPr lang="uk-UA" sz="2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наукових </a:t>
            </a:r>
            <a:r>
              <a:rPr lang="uk-UA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заходів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45968"/>
            <a:ext cx="5444748" cy="5405208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500" dirty="0">
                <a:latin typeface="Times New Roman"/>
                <a:ea typeface="Calibri"/>
                <a:cs typeface="Times New Roman"/>
              </a:rPr>
              <a:t>- зустріч голови РМВ Єрмакової О.А. зі школярами старших класів </a:t>
            </a:r>
            <a:r>
              <a:rPr lang="uk-UA" sz="1500" dirty="0" err="1">
                <a:latin typeface="Times New Roman"/>
                <a:ea typeface="Calibri"/>
                <a:cs typeface="Times New Roman"/>
              </a:rPr>
              <a:t>Визирського</a:t>
            </a:r>
            <a:r>
              <a:rPr lang="uk-UA" sz="1500" dirty="0">
                <a:latin typeface="Times New Roman"/>
                <a:ea typeface="Calibri"/>
                <a:cs typeface="Times New Roman"/>
              </a:rPr>
              <a:t> та Першотравневого ліцеїв щодо перспектив формування  </a:t>
            </a:r>
            <a:r>
              <a:rPr lang="uk-UA" sz="1500" dirty="0" err="1">
                <a:latin typeface="Times New Roman"/>
                <a:ea typeface="Calibri"/>
                <a:cs typeface="Times New Roman"/>
              </a:rPr>
              <a:t>екоіндустріального</a:t>
            </a:r>
            <a:r>
              <a:rPr lang="uk-UA" sz="1500" dirty="0">
                <a:latin typeface="Times New Roman"/>
                <a:ea typeface="Calibri"/>
                <a:cs typeface="Times New Roman"/>
              </a:rPr>
              <a:t> парку у </a:t>
            </a:r>
            <a:r>
              <a:rPr lang="uk-UA" sz="1500" dirty="0" err="1">
                <a:latin typeface="Times New Roman"/>
                <a:ea typeface="Calibri"/>
                <a:cs typeface="Times New Roman"/>
              </a:rPr>
              <a:t>Визирській</a:t>
            </a:r>
            <a:r>
              <a:rPr lang="uk-UA" sz="1500" dirty="0">
                <a:latin typeface="Times New Roman"/>
                <a:ea typeface="Calibri"/>
                <a:cs typeface="Times New Roman"/>
              </a:rPr>
              <a:t> ОТГ, в якому можуть бути реалізовані сучасні тренди промислової синергії, більш чистого виробництва та створення більшої доданої вартості завдяки безвідходним технологіям виробництва (04.05.2023);</a:t>
            </a:r>
            <a:endParaRPr lang="ru-RU" sz="15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500" dirty="0">
                <a:latin typeface="Times New Roman"/>
                <a:ea typeface="Calibri"/>
                <a:cs typeface="Times New Roman"/>
              </a:rPr>
              <a:t>- звітна конференція докторантів, аспірантів та молодих вчених (здобувачів), що навчаються поза аспірантурою про хід виконання освітньої та наукової складової індивідуальних планів, ступінь виконання дисертаційних робіт за підсумками І півріччя 2022/2023 навчального року (23.06.2023);</a:t>
            </a:r>
            <a:endParaRPr lang="ru-RU" sz="15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500" dirty="0">
                <a:latin typeface="Times New Roman"/>
                <a:ea typeface="Calibri"/>
                <a:cs typeface="Times New Roman"/>
              </a:rPr>
              <a:t>- Всеукраїнська науково-практична конференція «Співпраця науки, освіти, бізнесу та влади: розвиток євроінтеграційних ідей та професійної спільноти в Україні», Одеса: РМВ ДУ «ІРЕЕД НАНУ», РМВ при Одеській ОДА (</a:t>
            </a:r>
            <a:r>
              <a:rPr lang="uk-UA" sz="1500" dirty="0" err="1">
                <a:latin typeface="Times New Roman"/>
                <a:ea typeface="Calibri"/>
                <a:cs typeface="Times New Roman"/>
              </a:rPr>
              <a:t>координаторка</a:t>
            </a:r>
            <a:r>
              <a:rPr lang="uk-UA" sz="15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latin typeface="Times New Roman"/>
                <a:ea typeface="Calibri"/>
                <a:cs typeface="Times New Roman"/>
              </a:rPr>
              <a:t>проєкту</a:t>
            </a:r>
            <a:r>
              <a:rPr lang="uk-UA" sz="1500" dirty="0">
                <a:latin typeface="Times New Roman"/>
                <a:ea typeface="Calibri"/>
                <a:cs typeface="Times New Roman"/>
              </a:rPr>
              <a:t> – Тютюнник Г.О.) (21.12.2023).</a:t>
            </a:r>
            <a:endParaRPr lang="ru-RU" sz="1500" dirty="0">
              <a:latin typeface="Times New Roman"/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0" y="3072172"/>
            <a:ext cx="2814320" cy="18762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0" y="1269618"/>
            <a:ext cx="2814320" cy="1802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0" y="4948386"/>
            <a:ext cx="2865120" cy="19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7887" y="244330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9C73BD"/>
                </a:solidFill>
                <a:latin typeface="Times New Roman"/>
                <a:ea typeface="Calibri"/>
              </a:rPr>
              <a:t>Навчання</a:t>
            </a:r>
            <a:r>
              <a:rPr lang="uk-UA" sz="4800" b="1" dirty="0">
                <a:solidFill>
                  <a:srgbClr val="9C73BD"/>
                </a:solidFill>
                <a:latin typeface="Times New Roman"/>
                <a:ea typeface="Calibri"/>
              </a:rPr>
              <a:t>, стажування, підвищення кваліфікації </a:t>
            </a:r>
            <a:endParaRPr lang="ru-RU" sz="4800" dirty="0">
              <a:solidFill>
                <a:srgbClr val="9C7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72" y="193963"/>
            <a:ext cx="8802255" cy="674689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uk-UA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Курси з вивчення англійської мови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5196"/>
            <a:ext cx="4983019" cy="4351338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Завдяки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підписаному Меморандуму про співробітництво та партнерство між ДУ «Інститут ринку і економіко-екологічних досліджень НАН України» та  неприбутковою організацією «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молоді вчені Інституту мають постійну можливість практикувати розмовну англійську онлайн з носіями мови (координатор – Єрмакова О.А.).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/>
          <a:stretch/>
        </p:blipFill>
        <p:spPr>
          <a:xfrm>
            <a:off x="4983019" y="1728521"/>
            <a:ext cx="4081144" cy="27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71" y="147781"/>
            <a:ext cx="8802255" cy="674689"/>
          </a:xfrm>
        </p:spPr>
        <p:txBody>
          <a:bodyPr>
            <a:noAutofit/>
          </a:bodyPr>
          <a:lstStyle/>
          <a:p>
            <a:pPr marL="228600" lvl="0" algn="ctr">
              <a:lnSpc>
                <a:spcPct val="115000"/>
              </a:lnSpc>
            </a:pPr>
            <a:r>
              <a:rPr lang="uk-UA" sz="24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Молоді вчені Інституту в 2023 р. пройшли навчання за різноманітними напрямками:</a:t>
            </a:r>
            <a:endParaRPr lang="ru-RU" sz="24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62" y="1506828"/>
            <a:ext cx="8757634" cy="4568534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Курс з Кругової економіки у Варненському вільному університеті в Рамках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Проєкту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«Впровадження знань та практик щодо циркулярної економіки у країнах басейну Чорного моря», який фінансується Європейським інструментом Сусідства в рамках Спільної операційної програми транскордонного співробітництва «Басейн Чорного моря 2014-2020» (BSB 1021 - CIRCLECON) (листопад 2022 – травень 2023) (Тютюнник Г.О., Шершун О.М.);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International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Internship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uk-UA" sz="1200" dirty="0" err="1" smtClean="0">
                <a:latin typeface="Times New Roman"/>
                <a:ea typeface="Calibri"/>
                <a:cs typeface="Times New Roman"/>
              </a:rPr>
              <a:t>Innovative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Management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Business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Integration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education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Transitional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Economic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 smtClean="0">
                <a:latin typeface="Times New Roman"/>
                <a:ea typeface="Calibri"/>
                <a:cs typeface="Times New Roman"/>
              </a:rPr>
              <a:t>Systems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»,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ISMA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University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Applied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Sciences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Latvia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(жовтень 2022 – січень 2023) (Єрмакова О.А.);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Навчання за кордоном в магістратурі Міланського університету «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Бікокка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за спеціальністю «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Executive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Masters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Management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Research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Infrastructures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(2022-2024 рр.) (Єрмакова О.А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Clr>
                <a:schemeClr val="accent1"/>
              </a:buClr>
              <a:buSzPct val="100000"/>
              <a:buNone/>
            </a:pPr>
            <a:r>
              <a:rPr lang="uk-UA" sz="1200" dirty="0" smtClean="0">
                <a:latin typeface="Times New Roman"/>
                <a:ea typeface="Calibri"/>
                <a:cs typeface="Times New Roman"/>
              </a:rPr>
              <a:t>- Серія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міжнародних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воркшопів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«Цикл тренінгів з сучасної кругової економіки» за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Проєктом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BSB 1021 CIRCLECON (квітень, липень 2023, м. Одеса) (Єрмакова О.А., Тютюнник Г.О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Торган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В.В.,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Лабунець І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.);</a:t>
            </a:r>
            <a:endParaRPr lang="uk-UA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Тренінг «Посилення ролі територіальних громад у процедурі оцінки впливу на довкілля (ОВД) у післявоєнний період», м. Львів. Організатори: Міжнародна благодійна організація «Екологія – Право – Людина» (12 квітня 2023 р.)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Тренінг «Стратегічна екологічна оцінка (СЕО): інструмент сталого розвитку територіальних громад у післявоєнний період», м. Львів. Організатори: Міжнародна благодійна організація «Екологія – Право – Людина». (24 травня 2023 р.)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 smtClean="0">
                <a:latin typeface="Times New Roman"/>
                <a:ea typeface="Calibri"/>
                <a:cs typeface="Times New Roman"/>
              </a:rPr>
              <a:t>- Перша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літня школа за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проєктом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Університету Стерлінга CORNELIA «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Capacity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Building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Earth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Observation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for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National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Water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Quality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Assessment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under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a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joint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project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with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University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Stirling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under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British-Ukrainian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grant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program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grant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agreement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WT #1870749)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research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innovation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TWINNING, (Румунія, м.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Суліна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), 8-12 травня 2023 р.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 smtClean="0">
                <a:latin typeface="Times New Roman"/>
                <a:ea typeface="Calibri"/>
                <a:cs typeface="Times New Roman"/>
              </a:rPr>
              <a:t>- Друга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літня школа за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проєктом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Університету Стерлінга CORNELIA «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Capacity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Building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Earth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Observation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for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National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Water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Quality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Assessment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under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a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joint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project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with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University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Stirling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under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British-Ukrainian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grant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program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grant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agreement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WT #1870749)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research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innovation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TWINNING,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United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Kingdom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University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Stirling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), 6-18 серпень 2023 р.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 А.О.).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Clr>
                <a:schemeClr val="accent1"/>
              </a:buClr>
              <a:buSzPct val="100000"/>
              <a:buNone/>
            </a:pP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062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59" y="147781"/>
            <a:ext cx="7886700" cy="619271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Премії, стипендії, гранти, нагороди, </a:t>
            </a:r>
            <a:r>
              <a:rPr lang="uk-UA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відзнаки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7" y="1290822"/>
            <a:ext cx="6817360" cy="55620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стипендія імені академіка НАН України Б.Є. Патона для молодих вчених Національної академії наук України – кандидатів наук (докторів філософії) і докторів наук (Єрмакова О.А.);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стипендії Президента України для молодих вчених (Тютюнник Г.О., Шершун О.М.);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Відзнака Національної академії наук України «Талант, натхнення, праця» (Тютюнник Г.О.);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грант для науково-дослідних робіт молодих учених НАН України на виконання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проєкту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«Методологічні засади посилення ролі молодих вчених у формуванні концепції розвитку вищої освіти України»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., Лабунець І.Ю.);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премія Верховної ради України молодим вченим за наукову роботу «Концептуальні засади управління сталим господарюванням в України» (Коваль В.В.);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подано цикл робіт «Трансформація форм грошових та боргових відносин у контексті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цифровізації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та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висунено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кандидатуру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канд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. 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екон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. наук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Масло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ва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Д.С. для участі у конкурсі на здобуття Премії Верховної Ради України в 2023 році;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подано кандидатуру Шершун О.М. на участь в конкурсі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Danubius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Young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Scientist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Award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, організаторами якого є Федеральне міністерство освіти, науки та досліджень Австрії (BMBWF) та Інститут  Дунайського регіону та Центральної Європи (IDM);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Лауреат конкурсу РМВ при МОН «Молодий вчений року» у номінаціях «Винахідник року в галузі суспільних і гуманітарних наук» та «Автор найкращої серії наукових робіт в галузі суспільних і гуманітарних наук» (Шершун О.М.);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Почесна грамота від Одеської обласної ради за значні наукові досягнення та високий професіоналізм (Єрмакова О.А.);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Почесна грамота за особистий внесок у розвиток науки, зміцнення науково-технічного потенціалу Одеського району Одеської області, сумлінну працю й високий професіоналізм та з нагоди Дня науки в Україні від Одеської районної військової адміністрації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Почесні грамоти від Департаменту освіти і науки Одеської обласної державної адміністрації (Єрмакова О.А., Тютюнник Г.О., Шершун О.М.,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Почесна грамота від Південного наукового центру НАН та МОН України (Лабунець І.Ю.);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Подяка від Південного наукового центру НАН та МОН України (Тютюнник Г.О</a:t>
            </a:r>
            <a:r>
              <a:rPr lang="uk-UA" sz="1200" dirty="0" smtClean="0">
                <a:latin typeface="Times New Roman"/>
                <a:ea typeface="Calibri"/>
                <a:cs typeface="Times New Roman"/>
              </a:rPr>
              <a:t>.).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buNone/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Рада молодих вчених\Фото\2023\12. Науково-творчій захід Тютюнник Г.О._21.22.12.2023\Конференція_21.12.2023\414886204_892408942888392_396220710536297917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27" y="1437605"/>
            <a:ext cx="2191555" cy="16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15" y="3081271"/>
            <a:ext cx="2234967" cy="1489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364" y="4571249"/>
            <a:ext cx="1554480" cy="22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" y="147781"/>
            <a:ext cx="8859661" cy="61927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Відзнаки Ради молодих вчених ДУ «ІРЕЕД НАН України»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7" y="1432491"/>
            <a:ext cx="4985413" cy="2468950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500" dirty="0">
                <a:latin typeface="Times New Roman"/>
                <a:ea typeface="Calibri"/>
                <a:cs typeface="Times New Roman"/>
              </a:rPr>
              <a:t>- Рада молодих вчених Державної установи «Інститут ринку і економіко-екологічних досліджень НАН України» отримала Подяку від Ради молодих учених при МОН України за незламність та активну громадянську позицію;</a:t>
            </a:r>
            <a:endParaRPr lang="ru-RU" sz="15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500" dirty="0">
                <a:latin typeface="Times New Roman"/>
                <a:ea typeface="Calibri"/>
                <a:cs typeface="Times New Roman"/>
              </a:rPr>
              <a:t>- Подяка директорові ДУ «Інститут ринку і економіко-екологічних досліджень НАН України» від голови ради молодих вчених при Одеській обласні державній адміністрації за активну діяльність та громадську позицію в період воєнного часу;</a:t>
            </a:r>
            <a:endParaRPr lang="ru-RU" sz="15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uk-UA" sz="1500" dirty="0">
                <a:latin typeface="Times New Roman"/>
                <a:ea typeface="Calibri"/>
                <a:cs typeface="Times New Roman"/>
              </a:rPr>
              <a:t>- Подяка від Департаменту освіти і науки Одеської обласної державної адміністрації Раді молодих вчених ДУ «Інститут ринку і економіко-екологічних досліджень НАН України» за активну участь в організації та проведенні благодійного балу в рамках Всеукраїнської науково-практичної конференції «Співпраця науки, освіти, бізнесу та влади: розвиток євроінтеграційних ідей та професійної спільноти в Україні». </a:t>
            </a:r>
            <a:endParaRPr lang="ru-RU" sz="15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buNone/>
            </a:pP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65" y="1473165"/>
            <a:ext cx="2181815" cy="3087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4975" r="5567" b="3979"/>
          <a:stretch/>
        </p:blipFill>
        <p:spPr>
          <a:xfrm>
            <a:off x="7010400" y="3807620"/>
            <a:ext cx="2133600" cy="30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0399"/>
            <a:ext cx="7886700" cy="77094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Експертиза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0" algn="just">
              <a:lnSpc>
                <a:spcPct val="135000"/>
              </a:lnSpc>
              <a:spcAft>
                <a:spcPts val="0"/>
              </a:spcAft>
              <a:buNone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участь в конкурсній комісії конкурсу «Від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start-up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реального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бачення наукової молоді» в Одеському національному технологічному університеті (Єрмакова О.А.);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5000"/>
              </a:lnSpc>
              <a:buNone/>
            </a:pPr>
            <a:r>
              <a:rPr lang="uk-UA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xpert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Delphi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survey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universities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conducted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entitled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Theory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commissioned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Polish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Agency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Academic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Exchange",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Bialystok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Bialystok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28.10.2023 (Тютюнник Г.О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.);</a:t>
            </a:r>
          </a:p>
          <a:p>
            <a:pPr indent="0" algn="just">
              <a:lnSpc>
                <a:spcPct val="135000"/>
              </a:lnSpc>
              <a:buNone/>
            </a:pP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член обласної науково-експертної ради при ООДА (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Докус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А.О.);</a:t>
            </a:r>
            <a:endParaRPr lang="ru-RU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35000"/>
              </a:lnSpc>
              <a:buNone/>
            </a:pP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член Басейнової ради річок Причорномор’я (</a:t>
            </a:r>
            <a:r>
              <a:rPr lang="uk-UA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Докус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А.О.).</a:t>
            </a:r>
            <a:endParaRPr lang="ru-RU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 algn="just">
              <a:lnSpc>
                <a:spcPct val="13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195" y="-1753"/>
            <a:ext cx="7886700" cy="953011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Популяризація РМВ Інституту та наукових досліджень молодих вчених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6261" y="1398086"/>
            <a:ext cx="6162101" cy="478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uk-UA" dirty="0">
                <a:latin typeface="Times New Roman"/>
                <a:ea typeface="Calibri"/>
                <a:cs typeface="Times New Roman"/>
              </a:rPr>
              <a:t>- опубліковано статтю в міжнародному онлайн-журналі про наукові дослідження молодих науковців Інституту: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Iermakova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O.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All-Ukrainian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young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scientists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met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to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define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economic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development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Odessa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region</a:t>
            </a:r>
            <a:r>
              <a:rPr lang="uk-UA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Odessa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Journal</a:t>
            </a:r>
            <a:r>
              <a:rPr lang="uk-UA" dirty="0">
                <a:latin typeface="Times New Roman"/>
                <a:ea typeface="Calibri"/>
                <a:cs typeface="Times New Roman"/>
              </a:rPr>
              <a:t>, 12.08.2023. </a:t>
            </a:r>
          </a:p>
          <a:p>
            <a:pPr marL="228600" algn="just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uk-UA" dirty="0">
                <a:latin typeface="Times New Roman"/>
                <a:ea typeface="Calibri"/>
                <a:cs typeface="Times New Roman"/>
              </a:rPr>
              <a:t>-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інтервью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на Першому міському телеканалі «В Одесі молоді вчені проведуть благодійний різдвяний бал», передача «Код Доступу», 19.12.2023 (Тютюнник Г.О., Єрмакова О.А.);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uk-UA" dirty="0">
                <a:latin typeface="Times New Roman"/>
                <a:ea typeface="Calibri"/>
                <a:cs typeface="Times New Roman"/>
              </a:rPr>
              <a:t>- Доповідь щодо розвитку кар’єри жінок в науці на Глобальній конференції ООН - ICSD 2023 та на Міжнародній конференції в Румунії “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Importance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Studying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Foreign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Languages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in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a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European</a:t>
            </a: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Context</a:t>
            </a:r>
            <a:r>
              <a:rPr lang="uk-UA" dirty="0">
                <a:latin typeface="Times New Roman"/>
                <a:ea typeface="Calibri"/>
                <a:cs typeface="Times New Roman"/>
              </a:rPr>
              <a:t>” (Єрмакова О.А.)</a:t>
            </a:r>
            <a:endParaRPr lang="ru-RU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899" r="36736"/>
          <a:stretch/>
        </p:blipFill>
        <p:spPr>
          <a:xfrm>
            <a:off x="6807200" y="849446"/>
            <a:ext cx="2043878" cy="27104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712" y="3544112"/>
            <a:ext cx="2872288" cy="1499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2782" t="17972" r="11613" b="11393"/>
          <a:stretch/>
        </p:blipFill>
        <p:spPr>
          <a:xfrm>
            <a:off x="5978790" y="5194601"/>
            <a:ext cx="3165210" cy="16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9564"/>
            <a:ext cx="7886700" cy="66011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Культурні, творчі та просвітницькі заходи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674" r="4747" b="7804"/>
          <a:stretch/>
        </p:blipFill>
        <p:spPr>
          <a:xfrm>
            <a:off x="5329812" y="1689470"/>
            <a:ext cx="2779034" cy="13369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15454" y="1350578"/>
            <a:ext cx="5038436" cy="5252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виставці «Колекцій молодих вчених», організованій РМВ при ООДА (Тютюнник Г.О.,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Н.В., Шершун О.М.);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виставка творчих робіт молодих вчених ДУ “Інститут ринку і економіко-екологічних досліджень НАН України”, присвячена Дню науки (Тютюнник Г.О., Шершун О.М.,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проєкті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РМВ при МОН «Наукою вишиваємо Україну» - створення вишитої мапи України розміром 3м*5м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 – координатор робочої групи Одеської області);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щотижневі заняття з бальних танців з березня по грудень 2023 р. в рамках підготовки до Благодійного балу (Тютюнник Г.О.);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проведенні конкурсу арт-малюнку на тему: «Домашнє насильство, агресія, війна», який був організований Департаментом праці та соціальної політики Одеської міської ради спільно з Науковим товариством студентів, аспірантів, докторантів та молодих вчених Національного університету «Одеська політехніка» (Тютюнник Г.О.,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започатковано постійно діючий кіноклуб «Соціально-економічна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сінемалогія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(координатор – Фадєєв В.А.).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спільне відвідування Оперного театру: балет «Дон Кіхот».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marL="514350" indent="-285750" algn="just">
              <a:lnSpc>
                <a:spcPct val="115000"/>
              </a:lnSpc>
              <a:spcBef>
                <a:spcPts val="1000"/>
              </a:spcBef>
              <a:buFontTx/>
              <a:buChar char="-"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49" y="655863"/>
            <a:ext cx="2044368" cy="1022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97" y="1687256"/>
            <a:ext cx="915216" cy="1220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69" y="2942405"/>
            <a:ext cx="1863818" cy="13391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57" y="4270139"/>
            <a:ext cx="1826507" cy="11904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85" y="5421456"/>
            <a:ext cx="1924022" cy="13892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26" y="5460615"/>
            <a:ext cx="1800079" cy="1350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3" y="2937797"/>
            <a:ext cx="1814631" cy="1325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0885" y="4265253"/>
            <a:ext cx="1824648" cy="11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286" y="259109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9C73BD"/>
                </a:solidFill>
                <a:latin typeface="Times New Roman"/>
                <a:ea typeface="Calibri"/>
              </a:rPr>
              <a:t>Дякую за спільну роботу </a:t>
            </a:r>
            <a:r>
              <a:rPr lang="uk-UA" sz="3600" b="1" dirty="0" smtClean="0">
                <a:solidFill>
                  <a:srgbClr val="9C73BD"/>
                </a:solidFill>
                <a:latin typeface="Times New Roman"/>
                <a:ea typeface="Calibri"/>
              </a:rPr>
              <a:t>у 2023!</a:t>
            </a:r>
            <a:r>
              <a:rPr lang="uk-UA" sz="3600" b="1" dirty="0">
                <a:solidFill>
                  <a:srgbClr val="9C73BD"/>
                </a:solidFill>
                <a:latin typeface="Times New Roman"/>
                <a:ea typeface="Calibri"/>
              </a:rPr>
              <a:t/>
            </a:r>
            <a:br>
              <a:rPr lang="uk-UA" sz="3600" b="1" dirty="0">
                <a:solidFill>
                  <a:srgbClr val="9C73BD"/>
                </a:solidFill>
                <a:latin typeface="Times New Roman"/>
                <a:ea typeface="Calibri"/>
              </a:rPr>
            </a:br>
            <a:r>
              <a:rPr lang="uk-UA" sz="3600" b="1" dirty="0" smtClean="0">
                <a:solidFill>
                  <a:srgbClr val="9C73BD"/>
                </a:solidFill>
                <a:latin typeface="Times New Roman"/>
                <a:ea typeface="Calibri"/>
              </a:rPr>
              <a:t/>
            </a:r>
            <a:br>
              <a:rPr lang="uk-UA" sz="3600" b="1" dirty="0" smtClean="0">
                <a:solidFill>
                  <a:srgbClr val="9C73BD"/>
                </a:solidFill>
                <a:latin typeface="Times New Roman"/>
                <a:ea typeface="Calibri"/>
              </a:rPr>
            </a:br>
            <a:r>
              <a:rPr lang="uk-UA" sz="3600" b="1" dirty="0" smtClean="0">
                <a:solidFill>
                  <a:srgbClr val="9C73BD"/>
                </a:solidFill>
                <a:latin typeface="Times New Roman"/>
                <a:ea typeface="Calibri"/>
              </a:rPr>
              <a:t>Єднаймося у 2024!</a:t>
            </a:r>
            <a:endParaRPr lang="ru-RU" sz="3600" b="1" dirty="0">
              <a:solidFill>
                <a:srgbClr val="9C73BD"/>
              </a:solidFill>
              <a:latin typeface="Times New Roman"/>
              <a:ea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18" y="4371110"/>
            <a:ext cx="1812636" cy="18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287" y="230983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7200" b="1" dirty="0">
                <a:solidFill>
                  <a:srgbClr val="9C73BD"/>
                </a:solidFill>
                <a:latin typeface="Times New Roman"/>
                <a:ea typeface="Calibri"/>
              </a:rPr>
              <a:t>Співробітництво</a:t>
            </a:r>
            <a:endParaRPr lang="ru-RU" sz="7200" dirty="0">
              <a:solidFill>
                <a:srgbClr val="9C7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E:\Рада молодих вчених\Фото\2023\4. Виставка колекцій РМВ_17-18.05.2023\FB_IMG_1685385737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4" y="2527558"/>
            <a:ext cx="2314195" cy="157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053847" cy="103031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b="1" dirty="0">
                <a:solidFill>
                  <a:prstClr val="white"/>
                </a:solidFill>
                <a:latin typeface="Calibri" panose="020F0502020204030204"/>
              </a:rPr>
              <a:t>а) із Радою молодих вчених при Одеській обласній державній адміністрації</a:t>
            </a:r>
            <a:r>
              <a:rPr lang="uk-UA" sz="2400" b="1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ru-RU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253515"/>
            <a:ext cx="6187440" cy="5470257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та представництво РМВ Інституту у засіданнях РМВ при Одеській ОДА, у тому числі за участю представників Департаменту освіти і науки Одеської ОДА (Єрмакова О.А., Тютюнник Г.О.,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виставці РМВ при Одеській ОДА «Колекції молодих вчених», присвяченій Дню науки (Тютюнник Г.О., Шершун О.М.,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Н.В.);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науковому барбекю, організованому Радою молодих вчених при Одеській ОДА у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Дюківському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парку в м. Одесі, де молоді вчені Одеської області мали змогу у невимушеному форматі поділитися своїми науковими напрацюваннями, поспілкуватися та окреслити плани на майбутнє;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за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ініціативою РМВ Інституту спільно організовано науково-творчій захід – Всеукраїнську науково-практичну конференцію «Співпраця науки, освіти, бізнесу та влади: розвиток євроінтеграційних ідей та професійної спільноти в Україні» та Благодійний бал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координаторка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проєкту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– Тютюнник Г.О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.);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endParaRPr lang="uk-UA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 smtClean="0">
                <a:latin typeface="Times New Roman"/>
                <a:ea typeface="Calibri"/>
                <a:cs typeface="Times New Roman"/>
              </a:rPr>
              <a:t>- участь 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з доповіддю англійською мовою в круглому столі на тему: «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Research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Higher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Education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for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Recovery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Ukraine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» в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офлайн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-форматі щодо обговорення діяльності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Євродок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, РМУ при МОН, РМВ НАН, Рад молодих вчених впродовж війни, а також проведення дискусії щодо перспектив співпраці, м. Київ (липень 2023 р.) (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А.О.).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None/>
            </a:pPr>
            <a:endParaRPr lang="uk-UA" sz="1200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buNone/>
            </a:pP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/>
          <a:stretch/>
        </p:blipFill>
        <p:spPr bwMode="auto">
          <a:xfrm>
            <a:off x="6334534" y="914395"/>
            <a:ext cx="2314195" cy="16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9"/>
          <a:stretch/>
        </p:blipFill>
        <p:spPr bwMode="auto">
          <a:xfrm>
            <a:off x="6334534" y="3988644"/>
            <a:ext cx="2314195" cy="12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E:\Рада молодих вчених\Фото\2023\12. Науково-творчій захід Тютюнник Г.О._21.22.12.2023\Конференція_21.12.2023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39650"/>
            <a:ext cx="2267717" cy="14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Рада молодих вчених\Фото\2023\12. Науково-творчій захід Тютюнник Г.О._21.22.12.2023\Конференція_21.12.2023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6" y="5439650"/>
            <a:ext cx="2137760" cy="14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IPREI_04\Desktop\Re_ на сторінку сайта події молодих вчених\IMG_7240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77" y="5439650"/>
            <a:ext cx="971751" cy="14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IPREI_04\Desktop\Re_ на сторінку сайта події молодих вчених\IMG_7261_resize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"/>
          <a:stretch/>
        </p:blipFill>
        <p:spPr bwMode="auto">
          <a:xfrm>
            <a:off x="5198494" y="5432826"/>
            <a:ext cx="2078070" cy="143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IPREI_04\Desktop\Re_ на сторінку сайта події молодих вчених\IMG_7454_resiz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13" y="5439650"/>
            <a:ext cx="1998418" cy="14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5" y="0"/>
            <a:ext cx="8860664" cy="9227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prstClr val="white"/>
                </a:solidFill>
                <a:latin typeface="Calibri" panose="020F0502020204030204"/>
              </a:rPr>
              <a:t>б) </a:t>
            </a:r>
            <a:r>
              <a:rPr lang="uk-UA" sz="2400" b="1" dirty="0">
                <a:solidFill>
                  <a:prstClr val="white"/>
                </a:solidFill>
                <a:latin typeface="Calibri" panose="020F0502020204030204"/>
              </a:rPr>
              <a:t>із Радою молодих учених при Міністерстві освіти і науки України</a:t>
            </a:r>
            <a:r>
              <a:rPr lang="uk-UA" sz="2400" b="1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ru-RU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879" y="1260240"/>
            <a:ext cx="5370490" cy="5438060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засіданнях Спілки Рад молодих учених;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регіональній зустрічі із науковцями Одещини з головою Ради молодих вчених при МОН України Ващук О.П.;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конкурсі «Молодий вчений року» в декількох номінаціях;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в серії круглих столів «Відновлення та модернізація України у повоєнний та післявоєнний час», напрям «Економічні науки. Сфера обслуговування» (Єрмакова О.А., презентація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проєкту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 Стратегії інноваційного розвитку Одеської області);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у заході «Вплив воєнних дій на довкілля в Україні та зелене відновлення. Екоцид: шлях до міжнародного визнання», ініційованому Верховною Радою України та Радою молодих вчених при МОН України (Єрмакова О.А. - виступ із доповіддю «Вплив воєнних дій на галузь аквакультури України», Тютюнник Г.О.);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участь в освітніх </a:t>
            </a:r>
            <a:r>
              <a:rPr lang="uk-UA" sz="1200" dirty="0" err="1">
                <a:latin typeface="Times New Roman"/>
                <a:ea typeface="Calibri"/>
                <a:cs typeface="Times New Roman"/>
              </a:rPr>
              <a:t>проєктах</a:t>
            </a:r>
            <a:r>
              <a:rPr lang="uk-UA" sz="1200" dirty="0">
                <a:latin typeface="Times New Roman"/>
                <a:ea typeface="Calibri"/>
                <a:cs typeface="Times New Roman"/>
              </a:rPr>
              <a:t>: школа молодого науковця;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200" dirty="0">
                <a:latin typeface="Times New Roman"/>
                <a:ea typeface="Calibri"/>
                <a:cs typeface="Times New Roman"/>
              </a:rPr>
              <a:t>- публікація інформації про Раду молодих вчених Державної установи «Інститут ринку і економіко-екологічних досліджень НАН України» у колективній збірці «Ради молодих вчених України: 2022. Незламні: інформація про РМВ закладів вищої освіти і наукових установ України. Київ: Міжрегіональна Академія управління персоналом, 2023. 484 с. С. 152-160.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3577" t="10567" r="13361" b="13459"/>
          <a:stretch/>
        </p:blipFill>
        <p:spPr>
          <a:xfrm>
            <a:off x="5743711" y="637505"/>
            <a:ext cx="2704565" cy="1474630"/>
          </a:xfrm>
          <a:prstGeom prst="rect">
            <a:avLst/>
          </a:prstGeom>
        </p:spPr>
      </p:pic>
      <p:pic>
        <p:nvPicPr>
          <p:cNvPr id="3074" name="Picture 2" descr="E:\Рада молодих вчених\Фото\2023\7. Регіональна зустріч РМВ ООДА із Ващук О.П._\IMG_20230608_154452_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05" y="2112135"/>
            <a:ext cx="2749376" cy="20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73" y="3810350"/>
            <a:ext cx="2802365" cy="171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7" t="19668" r="39521" b="20773"/>
          <a:stretch/>
        </p:blipFill>
        <p:spPr bwMode="auto">
          <a:xfrm>
            <a:off x="5357611" y="5030504"/>
            <a:ext cx="1223492" cy="184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6" t="18793" r="35746" b="7791"/>
          <a:stretch/>
        </p:blipFill>
        <p:spPr bwMode="auto">
          <a:xfrm>
            <a:off x="6581103" y="5030504"/>
            <a:ext cx="1307737" cy="177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6" t="18794" r="35747" b="6558"/>
          <a:stretch/>
        </p:blipFill>
        <p:spPr bwMode="auto">
          <a:xfrm>
            <a:off x="7713434" y="4990954"/>
            <a:ext cx="1343421" cy="185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2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20" y="0"/>
            <a:ext cx="8809149" cy="8757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2400" b="1" dirty="0" smtClean="0">
                <a:solidFill>
                  <a:prstClr val="white"/>
                </a:solidFill>
                <a:latin typeface="Calibri" panose="020F0502020204030204"/>
              </a:rPr>
              <a:t>в) </a:t>
            </a:r>
            <a:r>
              <a:rPr lang="uk-UA" sz="2400" b="1" dirty="0">
                <a:solidFill>
                  <a:prstClr val="white"/>
                </a:solidFill>
                <a:latin typeface="Calibri" panose="020F0502020204030204"/>
              </a:rPr>
              <a:t>із Радою молодих </a:t>
            </a:r>
            <a:r>
              <a:rPr lang="uk-UA" sz="2400" b="1" dirty="0" smtClean="0">
                <a:solidFill>
                  <a:prstClr val="white"/>
                </a:solidFill>
                <a:latin typeface="Calibri" panose="020F0502020204030204"/>
              </a:rPr>
              <a:t>вчених </a:t>
            </a:r>
            <a:r>
              <a:rPr lang="uk-UA" sz="2400" b="1" dirty="0">
                <a:solidFill>
                  <a:prstClr val="white"/>
                </a:solidFill>
                <a:latin typeface="Calibri" panose="020F0502020204030204"/>
              </a:rPr>
              <a:t>Національної академії наук України</a:t>
            </a:r>
            <a:r>
              <a:rPr lang="uk-UA" sz="2400" b="1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ru-RU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40158"/>
            <a:ext cx="4838187" cy="14553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uk-UA" sz="1600" dirty="0">
                <a:latin typeface="Times New Roman"/>
                <a:ea typeface="Calibri"/>
                <a:cs typeface="Times New Roman"/>
              </a:rPr>
              <a:t>1) Подано даних щодо РМВ Інституту та молодих вчених Інституту для формування бази молодих науковців НАН України.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6" t="16858" r="25254" b="12720"/>
          <a:stretch/>
        </p:blipFill>
        <p:spPr bwMode="auto">
          <a:xfrm>
            <a:off x="7091186" y="939436"/>
            <a:ext cx="2052814" cy="284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8" y="939436"/>
            <a:ext cx="2219837" cy="301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469" y="4286437"/>
            <a:ext cx="6444899" cy="919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Bef>
                <a:spcPts val="1000"/>
              </a:spcBef>
            </a:pPr>
            <a:r>
              <a:rPr lang="uk-UA" sz="1600" dirty="0">
                <a:latin typeface="Times New Roman"/>
                <a:ea typeface="Calibri"/>
                <a:cs typeface="Times New Roman"/>
              </a:rPr>
              <a:t>2) Прийнято участь у конкурсі НАН України «Найкращий молодий вчений Академії» (Єрмакова О.А., Тютюнник Г.О., </a:t>
            </a:r>
            <a:r>
              <a:rPr lang="uk-UA" sz="1600" dirty="0" err="1">
                <a:latin typeface="Times New Roman"/>
                <a:ea typeface="Calibri"/>
                <a:cs typeface="Times New Roman"/>
              </a:rPr>
              <a:t>Вернігорова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Н.В., </a:t>
            </a:r>
            <a:r>
              <a:rPr lang="uk-UA" sz="1600" dirty="0" err="1">
                <a:latin typeface="Times New Roman"/>
                <a:ea typeface="Calibri"/>
                <a:cs typeface="Times New Roman"/>
              </a:rPr>
              <a:t>Докус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А.О., Шершун О.М.).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41152" r="31881" b="8790"/>
          <a:stretch/>
        </p:blipFill>
        <p:spPr bwMode="auto">
          <a:xfrm>
            <a:off x="6554368" y="3954321"/>
            <a:ext cx="2357811" cy="148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287" y="230983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b="1" dirty="0" smtClean="0">
                <a:solidFill>
                  <a:srgbClr val="9C73BD"/>
                </a:solidFill>
                <a:latin typeface="Times New Roman"/>
                <a:ea typeface="Calibri"/>
              </a:rPr>
              <a:t>Міжнародне співробітництво</a:t>
            </a:r>
            <a:endParaRPr lang="ru-RU" sz="7200" dirty="0">
              <a:solidFill>
                <a:srgbClr val="9C7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2977"/>
            <a:ext cx="8784976" cy="990692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Міжнародне співробітництво</a:t>
            </a:r>
            <a:br>
              <a:rPr lang="uk-UA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-21502" y="1291662"/>
            <a:ext cx="59981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just">
              <a:lnSpc>
                <a:spcPct val="115000"/>
              </a:lnSpc>
              <a:spcBef>
                <a:spcPts val="1000"/>
              </a:spcBef>
              <a:buNone/>
            </a:pP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членство ДУ «Інститут ринку і економіко-екологічних досліджень НАН України» в Мережі рішень зі сталого розвитку ООН (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The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UN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Sustainable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Development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Solutions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Network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– SDSN), зокрема в групах SDSN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Black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та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Sea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SDSN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Youth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(Єрмакова О.А.):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228600" indent="0" algn="just">
              <a:lnSpc>
                <a:spcPct val="115000"/>
              </a:lnSpc>
              <a:spcBef>
                <a:spcPts val="1000"/>
              </a:spcBef>
              <a:buNone/>
            </a:pP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організовано та проведено міжнародну онлайн зустріч із командою Середземноморської філії під керівництвом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Martina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Razzaboni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на тему «Перспективи співробітництва молодих вчених із Середземноморською філією Мережі рішень зі сталого розвитку ООН», обговорювались можливості для співробітництва та спільних досліджень (29.05.2023);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228600" indent="0" algn="just">
              <a:lnSpc>
                <a:spcPct val="115000"/>
              </a:lnSpc>
              <a:spcBef>
                <a:spcPts val="1000"/>
              </a:spcBef>
              <a:buNone/>
            </a:pP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прийнято участь із презентацією розробок молодих вчених Інституту у Європейській ночі дослідників (29.09.2023);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228600" indent="0" algn="just">
              <a:lnSpc>
                <a:spcPct val="115000"/>
              </a:lnSpc>
              <a:spcBef>
                <a:spcPts val="1000"/>
              </a:spcBef>
              <a:buNone/>
            </a:pP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проведено зустріч із представниками SDSN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Black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Sea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Charis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Stavridis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Evangelia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Savvidou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з питання підготовки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Black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Sea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SDG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Solutions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15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report</a:t>
            </a: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м. Салоніки, Греція (08.11.2023);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228600" indent="0" algn="just">
              <a:lnSpc>
                <a:spcPct val="115000"/>
              </a:lnSpc>
              <a:spcBef>
                <a:spcPts val="1000"/>
              </a:spcBef>
              <a:buNone/>
            </a:pPr>
            <a:r>
              <a:rPr lang="uk-UA" sz="15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виступ на Глобальній конференції ООН зі сталого розвитку із доповіддю, присвяченій досвіду кар’єрного зростання жінок в науці (18.09.2023) (Єрмакова О.А.).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91" y="789961"/>
            <a:ext cx="2828996" cy="1591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72" y="2381271"/>
            <a:ext cx="2873636" cy="1286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37" y="3667760"/>
            <a:ext cx="2922271" cy="1975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53" y="4954249"/>
            <a:ext cx="2922271" cy="19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7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/>
          <p:cNvSpPr/>
          <p:nvPr/>
        </p:nvSpPr>
        <p:spPr>
          <a:xfrm>
            <a:off x="1773350" y="6273016"/>
            <a:ext cx="2755629" cy="586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2977"/>
            <a:ext cx="8784976" cy="99069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/>
                <a:ea typeface="Calibri"/>
                <a:cs typeface="Times New Roman"/>
              </a:rPr>
              <a:t>Мережа </a:t>
            </a:r>
            <a:r>
              <a:rPr lang="uk-UA" sz="2800" b="1" dirty="0">
                <a:latin typeface="Times New Roman"/>
                <a:ea typeface="Calibri"/>
                <a:cs typeface="Times New Roman"/>
              </a:rPr>
              <a:t>рішень зі сталого розвитку ООН </a:t>
            </a:r>
            <a:r>
              <a:rPr lang="uk-UA" sz="28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uk-UA" sz="2800" b="1" dirty="0" smtClean="0">
                <a:latin typeface="Times New Roman"/>
                <a:ea typeface="Calibri"/>
                <a:cs typeface="Times New Roman"/>
              </a:rPr>
            </a:br>
            <a:r>
              <a:rPr lang="uk-UA" sz="2800" b="1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uk-UA" sz="2800" b="1" dirty="0">
                <a:latin typeface="Times New Roman"/>
                <a:ea typeface="Calibri"/>
                <a:cs typeface="Times New Roman"/>
              </a:rPr>
              <a:t>UN SDSN</a:t>
            </a:r>
            <a:r>
              <a:rPr lang="uk-UA" sz="2800" b="1" dirty="0" smtClean="0">
                <a:latin typeface="Times New Roman"/>
                <a:ea typeface="Calibri"/>
                <a:cs typeface="Times New Roman"/>
              </a:rPr>
              <a:t>)»: членство Інституту</a:t>
            </a:r>
            <a:endParaRPr lang="ru-RU" sz="2800" b="1" dirty="0"/>
          </a:p>
        </p:txBody>
      </p:sp>
      <p:pic>
        <p:nvPicPr>
          <p:cNvPr id="3" name="Рисунок 2" descr="https://lirp.cdn-website.com/6f2c9f57/dms3rep/multi/opt/130101-SDSN_logo_final-4b37501c-9a615b2e-1920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22" y="2469539"/>
            <a:ext cx="2752725" cy="11264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9512" y="271066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Інституту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270100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березня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17063" r="17897" b="21825"/>
          <a:stretch/>
        </p:blipFill>
        <p:spPr bwMode="auto">
          <a:xfrm>
            <a:off x="6534588" y="3644411"/>
            <a:ext cx="2550275" cy="14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325386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кількість членів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1165" y="333679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1, 501 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137 </a:t>
            </a: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70808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Комунікаційний механізм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8750" y="3730853"/>
            <a:ext cx="365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/>
                <a:ea typeface="Calibri"/>
              </a:rPr>
              <a:t>онлайн платформа  </a:t>
            </a:r>
            <a:r>
              <a:rPr lang="en-US" u="sng" dirty="0" smtClean="0">
                <a:solidFill>
                  <a:prstClr val="black"/>
                </a:solidFill>
                <a:latin typeface="Times New Roman"/>
                <a:ea typeface="Calibri"/>
              </a:rPr>
              <a:t>SDSN </a:t>
            </a:r>
            <a:r>
              <a:rPr lang="en-US" u="sng" dirty="0">
                <a:solidFill>
                  <a:prstClr val="black"/>
                </a:solidFill>
                <a:latin typeface="Times New Roman"/>
                <a:ea typeface="Calibri"/>
              </a:rPr>
              <a:t>Mobilize</a:t>
            </a: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422981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до глобальних мереж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197589"/>
            <a:ext cx="3447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</a:rPr>
              <a:t>SDG </a:t>
            </a:r>
            <a:r>
              <a:rPr lang="uk-UA" dirty="0" err="1">
                <a:solidFill>
                  <a:prstClr val="black"/>
                </a:solidFill>
                <a:latin typeface="Times New Roman"/>
                <a:ea typeface="Calibri"/>
              </a:rPr>
              <a:t>Academy</a:t>
            </a:r>
            <a:r>
              <a:rPr lang="uk-UA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Calibri"/>
              </a:rPr>
              <a:t>SDSN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Calibri"/>
              </a:rPr>
              <a:t>Youth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Calibri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Calibri"/>
              </a:rPr>
              <a:t>SDGs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uk-UA" dirty="0" err="1" smtClean="0">
                <a:solidFill>
                  <a:prstClr val="black"/>
                </a:solidFill>
                <a:latin typeface="Times New Roman"/>
                <a:ea typeface="Calibri"/>
              </a:rPr>
              <a:t>Today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uk-UA" dirty="0" smtClean="0">
                <a:solidFill>
                  <a:prstClr val="black"/>
                </a:solidFill>
                <a:latin typeface="Times New Roman"/>
                <a:ea typeface="Calibri"/>
              </a:rPr>
              <a:t>SDSN </a:t>
            </a:r>
            <a:r>
              <a:rPr lang="uk-UA" dirty="0" err="1">
                <a:solidFill>
                  <a:prstClr val="black"/>
                </a:solidFill>
                <a:latin typeface="Times New Roman"/>
                <a:ea typeface="Calibri"/>
              </a:rPr>
              <a:t>TReNDS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970" y="4797152"/>
            <a:ext cx="242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Times New Roman"/>
                <a:ea typeface="Calibri"/>
              </a:rPr>
              <a:t>Щорічні заходи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SDSN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51166" y="4797152"/>
            <a:ext cx="3427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International Conference on Sustainable Development (ICSD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),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Global Solutions Forum (GSF), </a:t>
            </a:r>
            <a:endParaRPr lang="en-US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the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UN's General Assembly and Conference of the Parties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</a:rPr>
              <a:t>(</a:t>
            </a: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COP)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6719" y="6347939"/>
            <a:ext cx="223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prstClr val="white"/>
                </a:solidFill>
                <a:latin typeface="Times New Roman"/>
                <a:ea typeface="Calibri"/>
              </a:rPr>
              <a:t>Грантові можливості</a:t>
            </a: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31840" y="2490030"/>
            <a:ext cx="0" cy="3784450"/>
          </a:xfrm>
          <a:prstGeom prst="line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94970" y="3070333"/>
            <a:ext cx="5169118" cy="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66800" y="3696466"/>
            <a:ext cx="5169118" cy="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268047" y="4172119"/>
            <a:ext cx="5169118" cy="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268047" y="4757828"/>
            <a:ext cx="8836141" cy="9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/>
          <p:nvPr/>
        </p:nvPicPr>
        <p:blipFill>
          <a:blip r:embed="rId4"/>
          <a:stretch>
            <a:fillRect/>
          </a:stretch>
        </p:blipFill>
        <p:spPr>
          <a:xfrm>
            <a:off x="6534588" y="5147315"/>
            <a:ext cx="2569600" cy="16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5" y="0"/>
            <a:ext cx="8866909" cy="111312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Міжнародні </a:t>
            </a:r>
            <a:r>
              <a:rPr lang="uk-UA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гранти</a:t>
            </a:r>
            <a:endParaRPr lang="ru-RU" sz="2800" b="1" dirty="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94716"/>
            <a:ext cx="5643419" cy="5263284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35000"/>
              </a:lnSpc>
              <a:buNone/>
            </a:pPr>
            <a:r>
              <a:rPr lang="uk-UA" sz="1900" dirty="0">
                <a:latin typeface="Times New Roman"/>
                <a:ea typeface="Calibri"/>
                <a:cs typeface="Times New Roman"/>
              </a:rPr>
              <a:t>Подано заявки на участь у конкурсах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проєктів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на отримання міжнародних грантів:</a:t>
            </a:r>
            <a:endParaRPr lang="ru-RU" sz="19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35000"/>
              </a:lnSpc>
              <a:buNone/>
            </a:pPr>
            <a:r>
              <a:rPr lang="uk-UA" sz="1900" dirty="0">
                <a:latin typeface="Times New Roman"/>
                <a:ea typeface="Calibri"/>
                <a:cs typeface="Times New Roman"/>
              </a:rPr>
              <a:t>-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проєкт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«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Concept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development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Ukrainian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Black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Sea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region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aquaculture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innovation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facilities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’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integration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into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European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research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infrastructure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» на конкурс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Eurizon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Fellowship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Programme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“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Remote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Research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Grants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for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Ukrainian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Researchers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” (керівник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проєкту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– Єрмакова О.А.);</a:t>
            </a:r>
            <a:endParaRPr lang="ru-RU" sz="19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35000"/>
              </a:lnSpc>
              <a:buNone/>
            </a:pPr>
            <a:r>
              <a:rPr lang="uk-UA" sz="1900" dirty="0">
                <a:latin typeface="Times New Roman"/>
                <a:ea typeface="Calibri"/>
                <a:cs typeface="Times New Roman"/>
              </a:rPr>
              <a:t>-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проєкт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«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Sturgeon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aquaculture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innovation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cluster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formation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Black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Sea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region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(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SturgeNET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)» на грантову програму Interreg NEXT «Басейн Чорного Моря 2021-2027» (Єрмакова О.А.).</a:t>
            </a:r>
            <a:endParaRPr lang="ru-RU" sz="1900" dirty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35000"/>
              </a:lnSpc>
              <a:buNone/>
            </a:pPr>
            <a:r>
              <a:rPr lang="uk-UA" sz="1900" dirty="0">
                <a:latin typeface="Times New Roman"/>
                <a:ea typeface="Calibri"/>
                <a:cs typeface="Times New Roman"/>
              </a:rPr>
              <a:t>-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проєкт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Scientific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concept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creation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multifunctional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innovation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centers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aqua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-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mariculture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basis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concentration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"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green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zones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"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with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help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innovative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technological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systems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such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recirculation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systems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aquaponics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digitalization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spatial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planning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,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with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the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aim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sustainable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development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of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aquaculture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ecologically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balanced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and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efficient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land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use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на конкурс Zayed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Sustainability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900" dirty="0" err="1">
                <a:latin typeface="Times New Roman"/>
                <a:ea typeface="Calibri"/>
                <a:cs typeface="Times New Roman"/>
              </a:rPr>
              <a:t>Prize</a:t>
            </a:r>
            <a:r>
              <a:rPr lang="uk-UA" sz="1900" dirty="0">
                <a:latin typeface="Times New Roman"/>
                <a:ea typeface="Calibri"/>
                <a:cs typeface="Times New Roman"/>
              </a:rPr>
              <a:t> (Тютюнник Г.О.).</a:t>
            </a:r>
            <a:endParaRPr lang="ru-RU" sz="1900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506" y="2160996"/>
            <a:ext cx="2219136" cy="8291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06" y="3282864"/>
            <a:ext cx="2220486" cy="15102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976" y="488374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</TotalTime>
  <Words>1737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Office Theme</vt:lpstr>
      <vt:lpstr>Blue Segoe 4-3 template-template_April-17-2007</vt:lpstr>
      <vt:lpstr>1_Волна</vt:lpstr>
      <vt:lpstr>ЗВІТ за2023 рік</vt:lpstr>
      <vt:lpstr>Співробітництво</vt:lpstr>
      <vt:lpstr>а) із Радою молодих вчених при Одеській обласній державній адміністрації:</vt:lpstr>
      <vt:lpstr>б) із Радою молодих учених при Міністерстві освіти і науки України:</vt:lpstr>
      <vt:lpstr>в) із Радою молодих вчених Національної академії наук України:</vt:lpstr>
      <vt:lpstr>Міжнародне співробітництво</vt:lpstr>
      <vt:lpstr>Міжнародне співробітництво </vt:lpstr>
      <vt:lpstr>Мережа рішень зі сталого розвитку ООН  (UN SDSN)»: членство Інституту</vt:lpstr>
      <vt:lpstr>Міжнародні гранти</vt:lpstr>
      <vt:lpstr>Співорганізація наукових заходів</vt:lpstr>
      <vt:lpstr>Навчання, стажування, підвищення кваліфікації </vt:lpstr>
      <vt:lpstr>Курси з вивчення англійської мови</vt:lpstr>
      <vt:lpstr>Молоді вчені Інституту в 2023 р. пройшли навчання за різноманітними напрямками:</vt:lpstr>
      <vt:lpstr>Премії, стипендії, гранти, нагороди, відзнаки</vt:lpstr>
      <vt:lpstr>Відзнаки Ради молодих вчених ДУ «ІРЕЕД НАН України»</vt:lpstr>
      <vt:lpstr>Експертиза</vt:lpstr>
      <vt:lpstr>Популяризація РМВ Інституту та наукових досліджень молодих вчених</vt:lpstr>
      <vt:lpstr>Культурні, творчі та просвітницькі заходи</vt:lpstr>
      <vt:lpstr>Дякую за спільну роботу у 2023!  Єднаймося у 2024!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IPREI_04</cp:lastModifiedBy>
  <cp:revision>105</cp:revision>
  <dcterms:created xsi:type="dcterms:W3CDTF">2019-02-21T15:01:25Z</dcterms:created>
  <dcterms:modified xsi:type="dcterms:W3CDTF">2024-02-02T12:12:47Z</dcterms:modified>
</cp:coreProperties>
</file>